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57" r:id="rId4"/>
    <p:sldId id="275"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7" r:id="rId19"/>
    <p:sldId id="282" r:id="rId20"/>
    <p:sldId id="280" r:id="rId21"/>
    <p:sldId id="281" r:id="rId22"/>
    <p:sldId id="283" r:id="rId23"/>
    <p:sldId id="27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7" d="100"/>
          <a:sy n="77" d="100"/>
        </p:scale>
        <p:origin x="20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49BD-CD95-4464-840D-AAEB25DEA7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FAEB30-F964-4C22-A848-09ED8E5B2B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B209CF-343E-485E-BFFF-3B4DB7CEF02D}"/>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5" name="Footer Placeholder 4">
            <a:extLst>
              <a:ext uri="{FF2B5EF4-FFF2-40B4-BE49-F238E27FC236}">
                <a16:creationId xmlns:a16="http://schemas.microsoft.com/office/drawing/2014/main" id="{50D126A3-A258-45CD-914B-AF31195C10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CA52EF-8C14-4BC9-ADC6-09CEF03DEE41}"/>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4103734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EE79-58CC-4C67-8EA8-21B489A95E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997253-1910-49F1-BAA1-6AEFE5026B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72D9C-9D37-4AA1-8650-CD97949323C1}"/>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5" name="Footer Placeholder 4">
            <a:extLst>
              <a:ext uri="{FF2B5EF4-FFF2-40B4-BE49-F238E27FC236}">
                <a16:creationId xmlns:a16="http://schemas.microsoft.com/office/drawing/2014/main" id="{DD4A130C-1CC5-48F0-9643-564201C1C9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62B159-DBE3-4ACD-97A1-8CC428B3285F}"/>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3178841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A6034B-F437-4178-BEC2-8CD4EA4B24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BD55AB-49EF-4B43-87E8-13AD85433D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05F7D-A022-4665-BDD7-210DBA8D2BEF}"/>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5" name="Footer Placeholder 4">
            <a:extLst>
              <a:ext uri="{FF2B5EF4-FFF2-40B4-BE49-F238E27FC236}">
                <a16:creationId xmlns:a16="http://schemas.microsoft.com/office/drawing/2014/main" id="{34E496FA-C731-4E17-809F-49D47FD83D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8C2C20-07AD-461D-84DB-0A42603D7468}"/>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193973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E6AA5-85C6-45D7-B572-ECD55CAB0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2DEF-A38D-4660-A020-C090EBA241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10938-4DA3-4DE1-B271-F8D243494D9C}"/>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5" name="Footer Placeholder 4">
            <a:extLst>
              <a:ext uri="{FF2B5EF4-FFF2-40B4-BE49-F238E27FC236}">
                <a16:creationId xmlns:a16="http://schemas.microsoft.com/office/drawing/2014/main" id="{4B116CA5-9BA6-4ACF-958D-73AE9841D8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0206E9-B0D2-4B9B-82E1-3CA6FB5070AB}"/>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2250165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A8F1-C762-4C3C-8AE1-D4C7DB4F95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9AE7D9-B7C3-4184-9849-22AEC7C1DD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124B58-7E70-4F0C-ABEC-29193AFCFED7}"/>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5" name="Footer Placeholder 4">
            <a:extLst>
              <a:ext uri="{FF2B5EF4-FFF2-40B4-BE49-F238E27FC236}">
                <a16:creationId xmlns:a16="http://schemas.microsoft.com/office/drawing/2014/main" id="{C91CDA66-557B-4EC8-B88E-0AC7D542C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5DE4E5-F09D-42EF-B73C-EC851D0C8EF9}"/>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1265096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AD01-9198-47B5-AF48-1D94FC4C9C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BCBE6-5DA0-4ACB-A575-7416EC8948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8C05C1-5870-4B36-9C53-B3FF2AAEC9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FBE050-499F-4F87-9E3C-EBA75A773F7D}"/>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6" name="Footer Placeholder 5">
            <a:extLst>
              <a:ext uri="{FF2B5EF4-FFF2-40B4-BE49-F238E27FC236}">
                <a16:creationId xmlns:a16="http://schemas.microsoft.com/office/drawing/2014/main" id="{7BD695BC-C454-459E-94B5-D85A662491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7725A5-7C5F-4697-BCED-DF0779A59EE2}"/>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3241595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AFCF-63E0-477F-A480-D88D077A6A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202254-0E4B-4E90-9074-08E14ED73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5618F6-2D94-4C4E-9E2C-91B55464C9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7C4D7B-821B-4223-ADD3-02805883C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0AC06-78B9-4547-A281-4F2322F517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2DF513-3952-4D02-8CED-254FCD566F92}"/>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8" name="Footer Placeholder 7">
            <a:extLst>
              <a:ext uri="{FF2B5EF4-FFF2-40B4-BE49-F238E27FC236}">
                <a16:creationId xmlns:a16="http://schemas.microsoft.com/office/drawing/2014/main" id="{7D51D907-2EB2-4CA9-9587-9316376C4D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F5206B-B458-4617-B175-BDD61AE2775A}"/>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338428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54DE-EFC6-4F16-A470-24237D0F66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DF43ED-D517-4F2A-B70F-1E35C81552C5}"/>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4" name="Footer Placeholder 3">
            <a:extLst>
              <a:ext uri="{FF2B5EF4-FFF2-40B4-BE49-F238E27FC236}">
                <a16:creationId xmlns:a16="http://schemas.microsoft.com/office/drawing/2014/main" id="{781EB1BB-259A-4D46-BACB-195A0696E7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8A2CCD0-7FC8-4AE6-963A-504B24EA14CB}"/>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228577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DF242-A684-4B43-B842-FFAC5493A037}"/>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3" name="Footer Placeholder 2">
            <a:extLst>
              <a:ext uri="{FF2B5EF4-FFF2-40B4-BE49-F238E27FC236}">
                <a16:creationId xmlns:a16="http://schemas.microsoft.com/office/drawing/2014/main" id="{11E6388C-0C2E-41A3-AD0E-827784EC9E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7CC91F-6857-425A-AC1F-9F6517EABF5E}"/>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1465683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A198-AD3F-49D6-8163-115324D30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6D6F35-686A-483E-87B8-DCE9204C01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67A-FF62-4928-B1FD-D49469529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4B74F5-1680-4BEC-902A-4012DDADDA42}"/>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6" name="Footer Placeholder 5">
            <a:extLst>
              <a:ext uri="{FF2B5EF4-FFF2-40B4-BE49-F238E27FC236}">
                <a16:creationId xmlns:a16="http://schemas.microsoft.com/office/drawing/2014/main" id="{30483405-E106-4420-A690-49E27A2997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286307-0CC6-47CF-9922-238479A9673B}"/>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64624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C42C-888B-48DB-B3EB-DE29F2FA93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179AF-E626-431B-9B2A-D922E5FB3E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EEDC167-0D71-4F19-A285-B1D194BAB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B1736-DA65-48CC-ACC2-09D6CE3037F2}"/>
              </a:ext>
            </a:extLst>
          </p:cNvPr>
          <p:cNvSpPr>
            <a:spLocks noGrp="1"/>
          </p:cNvSpPr>
          <p:nvPr>
            <p:ph type="dt" sz="half" idx="10"/>
          </p:nvPr>
        </p:nvSpPr>
        <p:spPr/>
        <p:txBody>
          <a:bodyPr/>
          <a:lstStyle/>
          <a:p>
            <a:fld id="{C6F11A1C-79BF-4488-A13E-DA1603D49EAE}" type="datetimeFigureOut">
              <a:rPr lang="en-US" smtClean="0"/>
              <a:t>9/16/20</a:t>
            </a:fld>
            <a:endParaRPr lang="en-US" dirty="0"/>
          </a:p>
        </p:txBody>
      </p:sp>
      <p:sp>
        <p:nvSpPr>
          <p:cNvPr id="6" name="Footer Placeholder 5">
            <a:extLst>
              <a:ext uri="{FF2B5EF4-FFF2-40B4-BE49-F238E27FC236}">
                <a16:creationId xmlns:a16="http://schemas.microsoft.com/office/drawing/2014/main" id="{6FDCF971-31F5-4328-801E-93D7817611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CCD31E-A838-4F82-AD2C-D7A17FE5C953}"/>
              </a:ext>
            </a:extLst>
          </p:cNvPr>
          <p:cNvSpPr>
            <a:spLocks noGrp="1"/>
          </p:cNvSpPr>
          <p:nvPr>
            <p:ph type="sldNum" sz="quarter" idx="12"/>
          </p:nvPr>
        </p:nvSpPr>
        <p:spPr/>
        <p:txBody>
          <a:bodyPr/>
          <a:lstStyle/>
          <a:p>
            <a:fld id="{BEE62C5C-A140-464A-BF34-A7625F9A38E0}" type="slidenum">
              <a:rPr lang="en-US" smtClean="0"/>
              <a:t>‹#›</a:t>
            </a:fld>
            <a:endParaRPr lang="en-US" dirty="0"/>
          </a:p>
        </p:txBody>
      </p:sp>
    </p:spTree>
    <p:extLst>
      <p:ext uri="{BB962C8B-B14F-4D97-AF65-F5344CB8AC3E}">
        <p14:creationId xmlns:p14="http://schemas.microsoft.com/office/powerpoint/2010/main" val="182553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958832-8544-4E24-9100-BFE31D7646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31A39-23B8-4E92-8022-8DFC00C437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441AA-990F-4E5B-8DD8-53BE004D4A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11A1C-79BF-4488-A13E-DA1603D49EAE}" type="datetimeFigureOut">
              <a:rPr lang="en-US" smtClean="0"/>
              <a:t>9/16/20</a:t>
            </a:fld>
            <a:endParaRPr lang="en-US" dirty="0"/>
          </a:p>
        </p:txBody>
      </p:sp>
      <p:sp>
        <p:nvSpPr>
          <p:cNvPr id="5" name="Footer Placeholder 4">
            <a:extLst>
              <a:ext uri="{FF2B5EF4-FFF2-40B4-BE49-F238E27FC236}">
                <a16:creationId xmlns:a16="http://schemas.microsoft.com/office/drawing/2014/main" id="{38C77AAA-FCC1-49BB-BC80-A7A3917AB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436B462-E32A-42B9-AFB9-1F79DB837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62C5C-A140-464A-BF34-A7625F9A38E0}" type="slidenum">
              <a:rPr lang="en-US" smtClean="0"/>
              <a:t>‹#›</a:t>
            </a:fld>
            <a:endParaRPr lang="en-US" dirty="0"/>
          </a:p>
        </p:txBody>
      </p:sp>
    </p:spTree>
    <p:extLst>
      <p:ext uri="{BB962C8B-B14F-4D97-AF65-F5344CB8AC3E}">
        <p14:creationId xmlns:p14="http://schemas.microsoft.com/office/powerpoint/2010/main" val="4006215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www.ncpubliccharters.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18.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23.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hyperlink" Target="https://www.youtube.com/channel/UCAvQgvgBxCGidievp97MkaQ" TargetMode="External"/><Relationship Id="rId7" Type="http://schemas.openxmlformats.org/officeDocument/2006/relationships/hyperlink" Target="http://www.ncpubliccharters.org" TargetMode="Externa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hyperlink" Target="http://apps.schools.nc.gov/ords/f?p=125:705:::NO:RP,705::&amp;cs=3y9snyOhbOgbwlfUo_vO5LsCfIcy5d2LOstWvKqK4q7TjCjgWb_TU-MknfAUBBFiGJzvgz9D_gSu4lJshZsS44w" TargetMode="External"/><Relationship Id="rId5" Type="http://schemas.openxmlformats.org/officeDocument/2006/relationships/hyperlink" Target="http://www.ncpublicschools.org/fbs/accounting/data/" TargetMode="External"/><Relationship Id="rId4" Type="http://schemas.openxmlformats.org/officeDocument/2006/relationships/hyperlink" Target="https://www.youtube.com/watch?time_continue=1&amp;v=jeiA9uzanc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rhonda@ncpubliccharters.org"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hyperlink" Target="http://www.ncpubliccharters.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7.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8.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9.xml.rels><?xml version="1.0" encoding="UTF-8" standalone="yes"?>
<Relationships xmlns="http://schemas.openxmlformats.org/package/2006/relationships"><Relationship Id="rId3" Type="http://schemas.openxmlformats.org/officeDocument/2006/relationships/hyperlink" Target="http://www.ncpubliccharters.org"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5ECAF026-696D-4FF2-A12F-6F4CD33B36B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3467" y="612704"/>
            <a:ext cx="10929788" cy="3251611"/>
          </a:xfrm>
          <a:prstGeom prst="rect">
            <a:avLst/>
          </a:prstGeom>
        </p:spPr>
      </p:pic>
      <p:sp>
        <p:nvSpPr>
          <p:cNvPr id="9" name="Rectangle 8">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E1B943-F851-478E-9EF8-671927B3A4C1}"/>
              </a:ext>
            </a:extLst>
          </p:cNvPr>
          <p:cNvSpPr>
            <a:spLocks noGrp="1"/>
          </p:cNvSpPr>
          <p:nvPr>
            <p:ph type="ctrTitle"/>
          </p:nvPr>
        </p:nvSpPr>
        <p:spPr>
          <a:xfrm>
            <a:off x="1600200" y="4269282"/>
            <a:ext cx="8991600" cy="1264762"/>
          </a:xfrm>
          <a:solidFill>
            <a:srgbClr val="FFFFFF"/>
          </a:solidFill>
          <a:ln w="38100">
            <a:solidFill>
              <a:srgbClr val="404040"/>
            </a:solidFill>
            <a:miter lim="800000"/>
          </a:ln>
        </p:spPr>
        <p:txBody>
          <a:bodyPr anchor="ctr">
            <a:normAutofit/>
          </a:bodyPr>
          <a:lstStyle/>
          <a:p>
            <a:r>
              <a:rPr lang="en-US" sz="4000" b="1" dirty="0">
                <a:solidFill>
                  <a:srgbClr val="404040"/>
                </a:solidFill>
              </a:rPr>
              <a:t>NC Charter School Overview</a:t>
            </a:r>
          </a:p>
        </p:txBody>
      </p:sp>
      <p:sp>
        <p:nvSpPr>
          <p:cNvPr id="3" name="Subtitle 2">
            <a:extLst>
              <a:ext uri="{FF2B5EF4-FFF2-40B4-BE49-F238E27FC236}">
                <a16:creationId xmlns:a16="http://schemas.microsoft.com/office/drawing/2014/main" id="{ACD65376-E9F1-4AA1-96E3-6AEF681DD6EE}"/>
              </a:ext>
            </a:extLst>
          </p:cNvPr>
          <p:cNvSpPr>
            <a:spLocks noGrp="1"/>
          </p:cNvSpPr>
          <p:nvPr>
            <p:ph type="subTitle" idx="1"/>
          </p:nvPr>
        </p:nvSpPr>
        <p:spPr>
          <a:xfrm>
            <a:off x="2695194" y="5688535"/>
            <a:ext cx="6801612" cy="536125"/>
          </a:xfrm>
        </p:spPr>
        <p:txBody>
          <a:bodyPr>
            <a:normAutofit/>
          </a:bodyPr>
          <a:lstStyle/>
          <a:p>
            <a:r>
              <a:rPr lang="en-US" sz="1800" dirty="0">
                <a:solidFill>
                  <a:srgbClr val="FFFFFF"/>
                </a:solidFill>
              </a:rPr>
              <a:t>By the North Carolina Association for Public Charter Schools</a:t>
            </a:r>
          </a:p>
        </p:txBody>
      </p:sp>
    </p:spTree>
    <p:extLst>
      <p:ext uri="{BB962C8B-B14F-4D97-AF65-F5344CB8AC3E}">
        <p14:creationId xmlns:p14="http://schemas.microsoft.com/office/powerpoint/2010/main" val="1393688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group of people looking at a computer&#10;&#10;Description automatically generated">
            <a:extLst>
              <a:ext uri="{FF2B5EF4-FFF2-40B4-BE49-F238E27FC236}">
                <a16:creationId xmlns:a16="http://schemas.microsoft.com/office/drawing/2014/main" id="{837F4384-4908-4765-A1AF-76089CF9DCA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Who oversees the NC charter school sector?</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3735744" y="1876117"/>
            <a:ext cx="7677150" cy="4351338"/>
          </a:xfrm>
        </p:spPr>
        <p:txBody>
          <a:bodyPr>
            <a:normAutofit/>
          </a:bodyPr>
          <a:lstStyle/>
          <a:p>
            <a:pPr marL="0" indent="0">
              <a:lnSpc>
                <a:spcPct val="150000"/>
              </a:lnSpc>
              <a:buNone/>
            </a:pPr>
            <a:r>
              <a:rPr lang="en-US" dirty="0"/>
              <a:t>The NC Department of Public Instruction (NCDPI) oversees the state charter school sector, specifically the Office of Charter Schools (OCS), Charter School Advisory Board (CSAB), and State Board of Education (SBE).  Charters are solely granted by the SBE and must be renewed periodically.  </a:t>
            </a:r>
          </a:p>
        </p:txBody>
      </p:sp>
      <p:pic>
        <p:nvPicPr>
          <p:cNvPr id="3" name="Picture 2" descr="A screenshot of a cell phone&#10;&#10;Description automatically generated">
            <a:extLst>
              <a:ext uri="{FF2B5EF4-FFF2-40B4-BE49-F238E27FC236}">
                <a16:creationId xmlns:a16="http://schemas.microsoft.com/office/drawing/2014/main" id="{717CBC1D-B533-4CFC-8813-2DF2E873BB8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427" y="2726777"/>
            <a:ext cx="3078012" cy="2349732"/>
          </a:xfrm>
          <a:prstGeom prst="rect">
            <a:avLst/>
          </a:prstGeom>
          <a:solidFill>
            <a:schemeClr val="bg1">
              <a:alpha val="50000"/>
            </a:schemeClr>
          </a:solidFill>
        </p:spPr>
      </p:pic>
      <p:pic>
        <p:nvPicPr>
          <p:cNvPr id="13" name="Picture 12">
            <a:hlinkClick r:id="rId4"/>
            <a:extLst>
              <a:ext uri="{FF2B5EF4-FFF2-40B4-BE49-F238E27FC236}">
                <a16:creationId xmlns:a16="http://schemas.microsoft.com/office/drawing/2014/main" id="{F635DFAF-6961-4412-BC8E-2158E7BA949D}"/>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0404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ree, outdoor, ground, road&#10;&#10;Description automatically generated">
            <a:extLst>
              <a:ext uri="{FF2B5EF4-FFF2-40B4-BE49-F238E27FC236}">
                <a16:creationId xmlns:a16="http://schemas.microsoft.com/office/drawing/2014/main" id="{3AFFB3E7-27CA-48D9-AA80-C0CA35B02D1F}"/>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lstStyle/>
          <a:p>
            <a:r>
              <a:rPr lang="en-US" b="1" dirty="0"/>
              <a:t>How are students enrolled into a charter school?</a:t>
            </a:r>
            <a:endParaRPr lang="en-US"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351338"/>
          </a:xfrm>
        </p:spPr>
        <p:txBody>
          <a:bodyPr>
            <a:normAutofit/>
          </a:bodyPr>
          <a:lstStyle/>
          <a:p>
            <a:pPr marL="0" indent="0">
              <a:lnSpc>
                <a:spcPct val="150000"/>
              </a:lnSpc>
              <a:buNone/>
            </a:pPr>
            <a:r>
              <a:rPr lang="en-US" dirty="0"/>
              <a:t>Parents may apply to any charter school in NC, online or in-person, if their child is eligible to attend an NC public school.  If a school receives more applications than its capacity, a lottery is conducted with exemptions for staff children and siblings of current students. Discrimination based on race, national origin, or religion is prohibited.  Students cannot be picked.</a:t>
            </a:r>
          </a:p>
        </p:txBody>
      </p:sp>
      <p:pic>
        <p:nvPicPr>
          <p:cNvPr id="7" name="Picture 6">
            <a:hlinkClick r:id="rId3"/>
            <a:extLst>
              <a:ext uri="{FF2B5EF4-FFF2-40B4-BE49-F238E27FC236}">
                <a16:creationId xmlns:a16="http://schemas.microsoft.com/office/drawing/2014/main" id="{2CEFE13C-B905-415B-A7CA-5CBC4BFAEFC4}"/>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32476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house with a fence&#10;&#10;Description generated with very high confidence">
            <a:extLst>
              <a:ext uri="{FF2B5EF4-FFF2-40B4-BE49-F238E27FC236}">
                <a16:creationId xmlns:a16="http://schemas.microsoft.com/office/drawing/2014/main" id="{378BCD19-5537-479D-BAA7-128C5F4E91B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rightnessContrast bright="-40000" contrast="-20000"/>
                    </a14:imgEffect>
                  </a14:imgLayer>
                </a14:imgProps>
              </a:ext>
            </a:extLst>
          </a:blip>
          <a:srcRect l="904" t="25806" r="-146" b="4782"/>
          <a:stretch/>
        </p:blipFill>
        <p:spPr>
          <a:xfrm>
            <a:off x="11522" y="-6435"/>
            <a:ext cx="12268188" cy="6864435"/>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83279" y="0"/>
            <a:ext cx="10924674" cy="1325563"/>
          </a:xfrm>
        </p:spPr>
        <p:txBody>
          <a:bodyPr/>
          <a:lstStyle/>
          <a:p>
            <a:r>
              <a:rPr lang="en-US" b="1" dirty="0"/>
              <a:t>How are charter schools funded? </a:t>
            </a:r>
            <a:endParaRPr lang="en-US"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87816" y="1084659"/>
            <a:ext cx="10515600" cy="1325563"/>
          </a:xfrm>
        </p:spPr>
        <p:txBody>
          <a:bodyPr>
            <a:normAutofit/>
          </a:bodyPr>
          <a:lstStyle/>
          <a:p>
            <a:pPr marL="0" indent="0">
              <a:buNone/>
            </a:pPr>
            <a:r>
              <a:rPr lang="en-US" dirty="0"/>
              <a:t>Like district schools, charter schools charge no tuition.  They receive most of their funding from federal, state, and local governments while the rest is through fundraising.  </a:t>
            </a:r>
          </a:p>
        </p:txBody>
      </p:sp>
      <p:graphicFrame>
        <p:nvGraphicFramePr>
          <p:cNvPr id="5" name="Table 4">
            <a:extLst>
              <a:ext uri="{FF2B5EF4-FFF2-40B4-BE49-F238E27FC236}">
                <a16:creationId xmlns:a16="http://schemas.microsoft.com/office/drawing/2014/main" id="{F06BECBE-9AB7-4F96-97D9-97434C3AC9C4}"/>
              </a:ext>
            </a:extLst>
          </p:cNvPr>
          <p:cNvGraphicFramePr>
            <a:graphicFrameLocks noGrp="1"/>
          </p:cNvGraphicFramePr>
          <p:nvPr>
            <p:extLst>
              <p:ext uri="{D42A27DB-BD31-4B8C-83A1-F6EECF244321}">
                <p14:modId xmlns:p14="http://schemas.microsoft.com/office/powerpoint/2010/main" val="167464677"/>
              </p:ext>
            </p:extLst>
          </p:nvPr>
        </p:nvGraphicFramePr>
        <p:xfrm>
          <a:off x="365958" y="4197867"/>
          <a:ext cx="2633916" cy="1525842"/>
        </p:xfrm>
        <a:graphic>
          <a:graphicData uri="http://schemas.openxmlformats.org/drawingml/2006/table">
            <a:tbl>
              <a:tblPr firstRow="1" firstCol="1" bandRow="1">
                <a:tableStyleId>{5C22544A-7EE6-4342-B048-85BDC9FD1C3A}</a:tableStyleId>
              </a:tblPr>
              <a:tblGrid>
                <a:gridCol w="2633916">
                  <a:extLst>
                    <a:ext uri="{9D8B030D-6E8A-4147-A177-3AD203B41FA5}">
                      <a16:colId xmlns:a16="http://schemas.microsoft.com/office/drawing/2014/main" val="1914722622"/>
                    </a:ext>
                  </a:extLst>
                </a:gridCol>
              </a:tblGrid>
              <a:tr h="1153385">
                <a:tc>
                  <a:txBody>
                    <a:bodyPr/>
                    <a:lstStyle/>
                    <a:p>
                      <a:pPr marL="0" marR="0" indent="-13970">
                        <a:lnSpc>
                          <a:spcPct val="115000"/>
                        </a:lnSpc>
                        <a:spcBef>
                          <a:spcPts val="0"/>
                        </a:spcBef>
                        <a:spcAft>
                          <a:spcPts val="0"/>
                        </a:spcAft>
                      </a:pPr>
                      <a:r>
                        <a:rPr lang="en-US" sz="2400" b="0" kern="1200" dirty="0">
                          <a:solidFill>
                            <a:schemeClr val="tx1"/>
                          </a:solidFill>
                          <a:latin typeface="+mn-lt"/>
                          <a:ea typeface="+mn-ea"/>
                          <a:cs typeface="+mn-cs"/>
                        </a:rPr>
                        <a:t>State</a:t>
                      </a:r>
                    </a:p>
                    <a:p>
                      <a:pPr marL="0" marR="0" indent="-13970">
                        <a:lnSpc>
                          <a:spcPct val="115000"/>
                        </a:lnSpc>
                        <a:spcBef>
                          <a:spcPts val="0"/>
                        </a:spcBef>
                        <a:spcAft>
                          <a:spcPts val="0"/>
                        </a:spcAft>
                      </a:pPr>
                      <a:r>
                        <a:rPr lang="en-US" sz="1600" b="0" kern="1200" dirty="0">
                          <a:solidFill>
                            <a:schemeClr val="tx1"/>
                          </a:solidFill>
                          <a:latin typeface="+mn-lt"/>
                          <a:ea typeface="+mn-ea"/>
                          <a:cs typeface="+mn-cs"/>
                        </a:rPr>
                        <a:t>Each charter school receives a per-pupil allotment based on the county in which it is located.</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100684"/>
                  </a:ext>
                </a:extLst>
              </a:tr>
            </a:tbl>
          </a:graphicData>
        </a:graphic>
      </p:graphicFrame>
      <p:graphicFrame>
        <p:nvGraphicFramePr>
          <p:cNvPr id="9" name="Table 8">
            <a:extLst>
              <a:ext uri="{FF2B5EF4-FFF2-40B4-BE49-F238E27FC236}">
                <a16:creationId xmlns:a16="http://schemas.microsoft.com/office/drawing/2014/main" id="{520D943A-6A61-46A1-A1C5-C610BF7E6875}"/>
              </a:ext>
            </a:extLst>
          </p:cNvPr>
          <p:cNvGraphicFramePr>
            <a:graphicFrameLocks noGrp="1"/>
          </p:cNvGraphicFramePr>
          <p:nvPr>
            <p:extLst>
              <p:ext uri="{D42A27DB-BD31-4B8C-83A1-F6EECF244321}">
                <p14:modId xmlns:p14="http://schemas.microsoft.com/office/powerpoint/2010/main" val="2037321353"/>
              </p:ext>
            </p:extLst>
          </p:nvPr>
        </p:nvGraphicFramePr>
        <p:xfrm>
          <a:off x="3375851" y="4204471"/>
          <a:ext cx="4093715" cy="2086674"/>
        </p:xfrm>
        <a:graphic>
          <a:graphicData uri="http://schemas.openxmlformats.org/drawingml/2006/table">
            <a:tbl>
              <a:tblPr firstRow="1" firstCol="1" bandRow="1">
                <a:tableStyleId>{5C22544A-7EE6-4342-B048-85BDC9FD1C3A}</a:tableStyleId>
              </a:tblPr>
              <a:tblGrid>
                <a:gridCol w="4093715">
                  <a:extLst>
                    <a:ext uri="{9D8B030D-6E8A-4147-A177-3AD203B41FA5}">
                      <a16:colId xmlns:a16="http://schemas.microsoft.com/office/drawing/2014/main" val="1914722622"/>
                    </a:ext>
                  </a:extLst>
                </a:gridCol>
              </a:tblGrid>
              <a:tr h="1153385">
                <a:tc>
                  <a:txBody>
                    <a:bodyPr/>
                    <a:lstStyle/>
                    <a:p>
                      <a:pPr marL="0" marR="0" indent="-13970">
                        <a:lnSpc>
                          <a:spcPct val="115000"/>
                        </a:lnSpc>
                        <a:spcBef>
                          <a:spcPts val="0"/>
                        </a:spcBef>
                        <a:spcAft>
                          <a:spcPts val="0"/>
                        </a:spcAft>
                      </a:pPr>
                      <a:r>
                        <a:rPr lang="en-US" sz="2400" b="0" kern="1200" dirty="0">
                          <a:solidFill>
                            <a:schemeClr val="tx1"/>
                          </a:solidFill>
                          <a:latin typeface="+mn-lt"/>
                          <a:ea typeface="+mn-ea"/>
                          <a:cs typeface="+mn-cs"/>
                        </a:rPr>
                        <a:t>Local Government</a:t>
                      </a:r>
                    </a:p>
                    <a:p>
                      <a:pPr marL="0" marR="0" indent="-13970" algn="l" defTabSz="914400" rtl="0" eaLnBrk="1" latinLnBrk="0" hangingPunct="1">
                        <a:lnSpc>
                          <a:spcPct val="115000"/>
                        </a:lnSpc>
                        <a:spcBef>
                          <a:spcPts val="0"/>
                        </a:spcBef>
                        <a:spcAft>
                          <a:spcPts val="0"/>
                        </a:spcAft>
                      </a:pPr>
                      <a:r>
                        <a:rPr lang="en-US" sz="1600" b="0" kern="1200" dirty="0">
                          <a:solidFill>
                            <a:schemeClr val="tx1"/>
                          </a:solidFill>
                          <a:latin typeface="+mn-lt"/>
                          <a:ea typeface="+mn-ea"/>
                          <a:cs typeface="+mn-cs"/>
                        </a:rPr>
                        <a:t>Each charter school receives a per-pupil share of local funds based on enrollment and the districts from which parents send students to the school.  Certain local funds are exempt from being shared with charters including most local education taxes. </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100684"/>
                  </a:ext>
                </a:extLst>
              </a:tr>
            </a:tbl>
          </a:graphicData>
        </a:graphic>
      </p:graphicFrame>
      <p:graphicFrame>
        <p:nvGraphicFramePr>
          <p:cNvPr id="10" name="Table 9">
            <a:extLst>
              <a:ext uri="{FF2B5EF4-FFF2-40B4-BE49-F238E27FC236}">
                <a16:creationId xmlns:a16="http://schemas.microsoft.com/office/drawing/2014/main" id="{72BDC598-A1F4-41F1-8106-DBFF0EDCDA99}"/>
              </a:ext>
            </a:extLst>
          </p:cNvPr>
          <p:cNvGraphicFramePr>
            <a:graphicFrameLocks noGrp="1"/>
          </p:cNvGraphicFramePr>
          <p:nvPr>
            <p:extLst>
              <p:ext uri="{D42A27DB-BD31-4B8C-83A1-F6EECF244321}">
                <p14:modId xmlns:p14="http://schemas.microsoft.com/office/powerpoint/2010/main" val="400780020"/>
              </p:ext>
            </p:extLst>
          </p:nvPr>
        </p:nvGraphicFramePr>
        <p:xfrm>
          <a:off x="7764379" y="4197867"/>
          <a:ext cx="4416099" cy="1806258"/>
        </p:xfrm>
        <a:graphic>
          <a:graphicData uri="http://schemas.openxmlformats.org/drawingml/2006/table">
            <a:tbl>
              <a:tblPr firstRow="1" firstCol="1" bandRow="1">
                <a:tableStyleId>{5C22544A-7EE6-4342-B048-85BDC9FD1C3A}</a:tableStyleId>
              </a:tblPr>
              <a:tblGrid>
                <a:gridCol w="4416099">
                  <a:extLst>
                    <a:ext uri="{9D8B030D-6E8A-4147-A177-3AD203B41FA5}">
                      <a16:colId xmlns:a16="http://schemas.microsoft.com/office/drawing/2014/main" val="1914722622"/>
                    </a:ext>
                  </a:extLst>
                </a:gridCol>
              </a:tblGrid>
              <a:tr h="1153385">
                <a:tc>
                  <a:txBody>
                    <a:bodyPr/>
                    <a:lstStyle/>
                    <a:p>
                      <a:pPr marL="0" marR="0" indent="-13970">
                        <a:lnSpc>
                          <a:spcPct val="115000"/>
                        </a:lnSpc>
                        <a:spcBef>
                          <a:spcPts val="0"/>
                        </a:spcBef>
                        <a:spcAft>
                          <a:spcPts val="0"/>
                        </a:spcAft>
                      </a:pPr>
                      <a:r>
                        <a:rPr lang="en-US" sz="2400" b="0" kern="1200" dirty="0">
                          <a:solidFill>
                            <a:schemeClr val="tx1"/>
                          </a:solidFill>
                          <a:latin typeface="+mn-lt"/>
                          <a:ea typeface="+mn-ea"/>
                          <a:cs typeface="+mn-cs"/>
                        </a:rPr>
                        <a:t>Fundraising</a:t>
                      </a:r>
                      <a:endParaRPr lang="en-US" sz="2800" b="0" kern="1200" dirty="0">
                        <a:solidFill>
                          <a:schemeClr val="tx1"/>
                        </a:solidFill>
                        <a:latin typeface="+mn-lt"/>
                        <a:ea typeface="+mn-ea"/>
                        <a:cs typeface="+mn-cs"/>
                      </a:endParaRPr>
                    </a:p>
                    <a:p>
                      <a:pPr marL="0" marR="0" indent="-13970" algn="l" defTabSz="914400" rtl="0" eaLnBrk="1" latinLnBrk="0" hangingPunct="1">
                        <a:lnSpc>
                          <a:spcPct val="115000"/>
                        </a:lnSpc>
                        <a:spcBef>
                          <a:spcPts val="0"/>
                        </a:spcBef>
                        <a:spcAft>
                          <a:spcPts val="0"/>
                        </a:spcAft>
                      </a:pPr>
                      <a:r>
                        <a:rPr lang="en-US" sz="1600" b="0" kern="1200" dirty="0">
                          <a:solidFill>
                            <a:schemeClr val="tx1"/>
                          </a:solidFill>
                          <a:latin typeface="+mn-lt"/>
                          <a:ea typeface="+mn-ea"/>
                          <a:cs typeface="+mn-cs"/>
                        </a:rPr>
                        <a:t>Charter schools, like any non-profit, can raise funds.  Capital fundraising (i.e. real estate &amp; facilities) is most common because charters receive no state capital funds and local governments are prohibited from providing capital funds. </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100684"/>
                  </a:ext>
                </a:extLst>
              </a:tr>
            </a:tbl>
          </a:graphicData>
        </a:graphic>
      </p:graphicFrame>
      <p:pic>
        <p:nvPicPr>
          <p:cNvPr id="12" name="Picture 11">
            <a:hlinkClick r:id="rId4"/>
            <a:extLst>
              <a:ext uri="{FF2B5EF4-FFF2-40B4-BE49-F238E27FC236}">
                <a16:creationId xmlns:a16="http://schemas.microsoft.com/office/drawing/2014/main" id="{26DA2B44-BAE0-4A51-A3F5-651364A24936}"/>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774" y="5841792"/>
            <a:ext cx="3007894" cy="898579"/>
          </a:xfrm>
          <a:prstGeom prst="rect">
            <a:avLst/>
          </a:prstGeom>
          <a:effectLst>
            <a:outerShdw blurRad="63500" sx="102000" sy="102000" algn="ctr" rotWithShape="0">
              <a:prstClr val="black">
                <a:alpha val="40000"/>
              </a:prstClr>
            </a:outerShdw>
          </a:effectLst>
        </p:spPr>
      </p:pic>
      <p:graphicFrame>
        <p:nvGraphicFramePr>
          <p:cNvPr id="11" name="Table 10">
            <a:extLst>
              <a:ext uri="{FF2B5EF4-FFF2-40B4-BE49-F238E27FC236}">
                <a16:creationId xmlns:a16="http://schemas.microsoft.com/office/drawing/2014/main" id="{3681DA5A-2EA6-4B6E-AF46-1F988B17F145}"/>
              </a:ext>
            </a:extLst>
          </p:cNvPr>
          <p:cNvGraphicFramePr>
            <a:graphicFrameLocks noGrp="1"/>
          </p:cNvGraphicFramePr>
          <p:nvPr>
            <p:extLst>
              <p:ext uri="{D42A27DB-BD31-4B8C-83A1-F6EECF244321}">
                <p14:modId xmlns:p14="http://schemas.microsoft.com/office/powerpoint/2010/main" val="2616154961"/>
              </p:ext>
            </p:extLst>
          </p:nvPr>
        </p:nvGraphicFramePr>
        <p:xfrm>
          <a:off x="365958" y="2452664"/>
          <a:ext cx="11814520" cy="1525842"/>
        </p:xfrm>
        <a:graphic>
          <a:graphicData uri="http://schemas.openxmlformats.org/drawingml/2006/table">
            <a:tbl>
              <a:tblPr firstRow="1" firstCol="1" bandRow="1">
                <a:tableStyleId>{5C22544A-7EE6-4342-B048-85BDC9FD1C3A}</a:tableStyleId>
              </a:tblPr>
              <a:tblGrid>
                <a:gridCol w="11814520">
                  <a:extLst>
                    <a:ext uri="{9D8B030D-6E8A-4147-A177-3AD203B41FA5}">
                      <a16:colId xmlns:a16="http://schemas.microsoft.com/office/drawing/2014/main" val="1914722622"/>
                    </a:ext>
                  </a:extLst>
                </a:gridCol>
              </a:tblGrid>
              <a:tr h="1153385">
                <a:tc>
                  <a:txBody>
                    <a:bodyPr/>
                    <a:lstStyle/>
                    <a:p>
                      <a:pPr marL="0" marR="0" indent="-13970">
                        <a:lnSpc>
                          <a:spcPct val="115000"/>
                        </a:lnSpc>
                        <a:spcBef>
                          <a:spcPts val="0"/>
                        </a:spcBef>
                        <a:spcAft>
                          <a:spcPts val="0"/>
                        </a:spcAft>
                      </a:pPr>
                      <a:r>
                        <a:rPr lang="en-US" sz="2400" b="0" kern="1200" dirty="0">
                          <a:solidFill>
                            <a:schemeClr val="tx1"/>
                          </a:solidFill>
                          <a:latin typeface="+mn-lt"/>
                          <a:ea typeface="+mn-ea"/>
                          <a:cs typeface="+mn-cs"/>
                        </a:rPr>
                        <a:t>Federal</a:t>
                      </a:r>
                      <a:endParaRPr lang="en-US" sz="2800" b="0" kern="1200" dirty="0">
                        <a:solidFill>
                          <a:schemeClr val="tx1"/>
                        </a:solidFill>
                        <a:latin typeface="+mn-lt"/>
                        <a:ea typeface="+mn-ea"/>
                        <a:cs typeface="+mn-cs"/>
                      </a:endParaRPr>
                    </a:p>
                    <a:p>
                      <a:pPr marL="0" marR="0" indent="-13970" algn="l" defTabSz="914400" rtl="0" eaLnBrk="1" latinLnBrk="0" hangingPunct="1">
                        <a:lnSpc>
                          <a:spcPct val="115000"/>
                        </a:lnSpc>
                        <a:spcBef>
                          <a:spcPts val="0"/>
                        </a:spcBef>
                        <a:spcAft>
                          <a:spcPts val="0"/>
                        </a:spcAft>
                      </a:pPr>
                      <a:r>
                        <a:rPr lang="en-US" sz="1600" b="0" kern="1200" dirty="0">
                          <a:solidFill>
                            <a:schemeClr val="tx1"/>
                          </a:solidFill>
                          <a:latin typeface="+mn-lt"/>
                          <a:ea typeface="+mn-ea"/>
                          <a:cs typeface="+mn-cs"/>
                        </a:rPr>
                        <a:t>Most federal funds are targeted to specific student population, i.e. children with disabilities, children in poverty; vocational education (grades 7-12). An application is required for each federal grant. Federal funds for children with special needs will be allotted based on a formula, which includes the number of children in a December 1st headcount. Federal funds are allotted after grant awards are received from the Department of Education and approval from the program staff  </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100684"/>
                  </a:ext>
                </a:extLst>
              </a:tr>
            </a:tbl>
          </a:graphicData>
        </a:graphic>
      </p:graphicFrame>
    </p:spTree>
    <p:extLst>
      <p:ext uri="{BB962C8B-B14F-4D97-AF65-F5344CB8AC3E}">
        <p14:creationId xmlns:p14="http://schemas.microsoft.com/office/powerpoint/2010/main" val="527872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erson sitting at a table using a computer&#10;&#10;Description automatically generated">
            <a:extLst>
              <a:ext uri="{FF2B5EF4-FFF2-40B4-BE49-F238E27FC236}">
                <a16:creationId xmlns:a16="http://schemas.microsoft.com/office/drawing/2014/main" id="{D0FB40E1-8D8A-4C93-B1A1-093C55761788}"/>
              </a:ext>
            </a:extLst>
          </p:cNvPr>
          <p:cNvPicPr>
            <a:picLocks noChangeAspect="1"/>
          </p:cNvPicPr>
          <p:nvPr/>
        </p:nvPicPr>
        <p:blipFill rotWithShape="1">
          <a:blip r:embed="rId2">
            <a:lum bright="70000" contrast="-70000"/>
            <a:alphaModFix amt="8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lstStyle/>
          <a:p>
            <a:r>
              <a:rPr lang="en-US" b="1" dirty="0"/>
              <a:t>How are new charter schools created?</a:t>
            </a:r>
            <a:endParaRPr lang="en-US"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743617"/>
          </a:xfrm>
        </p:spPr>
        <p:txBody>
          <a:bodyPr>
            <a:normAutofit/>
          </a:bodyPr>
          <a:lstStyle/>
          <a:p>
            <a:pPr marL="0" indent="0">
              <a:lnSpc>
                <a:spcPct val="150000"/>
              </a:lnSpc>
              <a:buNone/>
            </a:pPr>
            <a:r>
              <a:rPr lang="en-US" dirty="0"/>
              <a:t>A group of state citizens form a non-profit board and submit an application to the Office of Charter Schools where it is reviewed for completion.  Complete applications are presented to the CSAB who vote to recommend them to the SBE for final approval.  Approved schools enter the planning year during which benchmarks must be met or the charter could be delayed or rescinded.   Upon completion, schools may open the upcoming academic year.</a:t>
            </a:r>
          </a:p>
        </p:txBody>
      </p:sp>
      <p:pic>
        <p:nvPicPr>
          <p:cNvPr id="11" name="Picture 10">
            <a:hlinkClick r:id="rId3"/>
            <a:extLst>
              <a:ext uri="{FF2B5EF4-FFF2-40B4-BE49-F238E27FC236}">
                <a16:creationId xmlns:a16="http://schemas.microsoft.com/office/drawing/2014/main" id="{977141E5-20BC-4881-8C2C-EDF494EB69F3}"/>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57468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house with a fence&#10;&#10;Description generated with very high confidence">
            <a:extLst>
              <a:ext uri="{FF2B5EF4-FFF2-40B4-BE49-F238E27FC236}">
                <a16:creationId xmlns:a16="http://schemas.microsoft.com/office/drawing/2014/main" id="{378BCD19-5537-479D-BAA7-128C5F4E91B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rightnessContrast bright="-40000" contrast="-20000"/>
                    </a14:imgEffect>
                  </a14:imgLayer>
                </a14:imgProps>
              </a:ext>
            </a:extLst>
          </a:blip>
          <a:srcRect l="904" t="25806" r="-146" b="4782"/>
          <a:stretch/>
        </p:blipFill>
        <p:spPr>
          <a:xfrm>
            <a:off x="11522" y="-6435"/>
            <a:ext cx="12268188" cy="6864435"/>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lstStyle/>
          <a:p>
            <a:r>
              <a:rPr lang="en-US" b="1" dirty="0"/>
              <a:t>What flexibility do charters have that traditional schools do not?</a:t>
            </a:r>
            <a:endParaRPr lang="en-US" dirty="0"/>
          </a:p>
        </p:txBody>
      </p:sp>
      <p:graphicFrame>
        <p:nvGraphicFramePr>
          <p:cNvPr id="5" name="Table 4">
            <a:extLst>
              <a:ext uri="{FF2B5EF4-FFF2-40B4-BE49-F238E27FC236}">
                <a16:creationId xmlns:a16="http://schemas.microsoft.com/office/drawing/2014/main" id="{F06BECBE-9AB7-4F96-97D9-97434C3AC9C4}"/>
              </a:ext>
            </a:extLst>
          </p:cNvPr>
          <p:cNvGraphicFramePr>
            <a:graphicFrameLocks noGrp="1"/>
          </p:cNvGraphicFramePr>
          <p:nvPr>
            <p:extLst>
              <p:ext uri="{D42A27DB-BD31-4B8C-83A1-F6EECF244321}">
                <p14:modId xmlns:p14="http://schemas.microsoft.com/office/powerpoint/2010/main" val="2869303905"/>
              </p:ext>
            </p:extLst>
          </p:nvPr>
        </p:nvGraphicFramePr>
        <p:xfrm>
          <a:off x="617620" y="1825732"/>
          <a:ext cx="3713353" cy="1872234"/>
        </p:xfrm>
        <a:graphic>
          <a:graphicData uri="http://schemas.openxmlformats.org/drawingml/2006/table">
            <a:tbl>
              <a:tblPr firstRow="1" firstCol="1" bandRow="1">
                <a:tableStyleId>{5C22544A-7EE6-4342-B048-85BDC9FD1C3A}</a:tableStyleId>
              </a:tblPr>
              <a:tblGrid>
                <a:gridCol w="3713353">
                  <a:extLst>
                    <a:ext uri="{9D8B030D-6E8A-4147-A177-3AD203B41FA5}">
                      <a16:colId xmlns:a16="http://schemas.microsoft.com/office/drawing/2014/main" val="1914722622"/>
                    </a:ext>
                  </a:extLst>
                </a:gridCol>
              </a:tblGrid>
              <a:tr h="1153385">
                <a:tc>
                  <a:txBody>
                    <a:bodyPr/>
                    <a:lstStyle/>
                    <a:p>
                      <a:pPr marL="0" marR="0" indent="-13970">
                        <a:lnSpc>
                          <a:spcPct val="115000"/>
                        </a:lnSpc>
                        <a:spcBef>
                          <a:spcPts val="0"/>
                        </a:spcBef>
                        <a:spcAft>
                          <a:spcPts val="0"/>
                        </a:spcAft>
                      </a:pPr>
                      <a:r>
                        <a:rPr lang="en-US" sz="2800" b="0" kern="1200" dirty="0">
                          <a:solidFill>
                            <a:schemeClr val="tx1"/>
                          </a:solidFill>
                          <a:latin typeface="+mn-lt"/>
                          <a:ea typeface="+mn-ea"/>
                          <a:cs typeface="+mn-cs"/>
                        </a:rPr>
                        <a:t>Start &amp; End Dates</a:t>
                      </a:r>
                    </a:p>
                    <a:p>
                      <a:pPr marL="0" marR="0" indent="-13970">
                        <a:lnSpc>
                          <a:spcPct val="115000"/>
                        </a:lnSpc>
                        <a:spcBef>
                          <a:spcPts val="0"/>
                        </a:spcBef>
                        <a:spcAft>
                          <a:spcPts val="0"/>
                        </a:spcAft>
                      </a:pPr>
                      <a:r>
                        <a:rPr lang="en-US" sz="2000" b="0" kern="1200" dirty="0">
                          <a:solidFill>
                            <a:schemeClr val="tx1"/>
                          </a:solidFill>
                          <a:latin typeface="+mn-lt"/>
                          <a:ea typeface="+mn-ea"/>
                          <a:cs typeface="+mn-cs"/>
                        </a:rPr>
                        <a:t>While each charter school must adhere to the state requirements for the number of school days, it may choose its start or end date.</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100684"/>
                  </a:ext>
                </a:extLst>
              </a:tr>
            </a:tbl>
          </a:graphicData>
        </a:graphic>
      </p:graphicFrame>
      <p:graphicFrame>
        <p:nvGraphicFramePr>
          <p:cNvPr id="9" name="Table 8">
            <a:extLst>
              <a:ext uri="{FF2B5EF4-FFF2-40B4-BE49-F238E27FC236}">
                <a16:creationId xmlns:a16="http://schemas.microsoft.com/office/drawing/2014/main" id="{520D943A-6A61-46A1-A1C5-C610BF7E6875}"/>
              </a:ext>
            </a:extLst>
          </p:cNvPr>
          <p:cNvGraphicFramePr>
            <a:graphicFrameLocks noGrp="1"/>
          </p:cNvGraphicFramePr>
          <p:nvPr>
            <p:extLst>
              <p:ext uri="{D42A27DB-BD31-4B8C-83A1-F6EECF244321}">
                <p14:modId xmlns:p14="http://schemas.microsoft.com/office/powerpoint/2010/main" val="2085316260"/>
              </p:ext>
            </p:extLst>
          </p:nvPr>
        </p:nvGraphicFramePr>
        <p:xfrm>
          <a:off x="4467054" y="4071947"/>
          <a:ext cx="3457074" cy="2222754"/>
        </p:xfrm>
        <a:graphic>
          <a:graphicData uri="http://schemas.openxmlformats.org/drawingml/2006/table">
            <a:tbl>
              <a:tblPr firstRow="1" firstCol="1" bandRow="1">
                <a:tableStyleId>{5C22544A-7EE6-4342-B048-85BDC9FD1C3A}</a:tableStyleId>
              </a:tblPr>
              <a:tblGrid>
                <a:gridCol w="3457074">
                  <a:extLst>
                    <a:ext uri="{9D8B030D-6E8A-4147-A177-3AD203B41FA5}">
                      <a16:colId xmlns:a16="http://schemas.microsoft.com/office/drawing/2014/main" val="1914722622"/>
                    </a:ext>
                  </a:extLst>
                </a:gridCol>
              </a:tblGrid>
              <a:tr h="1153385">
                <a:tc>
                  <a:txBody>
                    <a:bodyPr/>
                    <a:lstStyle/>
                    <a:p>
                      <a:pPr marL="0" marR="0" indent="-13970">
                        <a:lnSpc>
                          <a:spcPct val="115000"/>
                        </a:lnSpc>
                        <a:spcBef>
                          <a:spcPts val="0"/>
                        </a:spcBef>
                        <a:spcAft>
                          <a:spcPts val="0"/>
                        </a:spcAft>
                      </a:pPr>
                      <a:r>
                        <a:rPr lang="en-US" sz="2800" b="0" kern="1200" dirty="0">
                          <a:solidFill>
                            <a:schemeClr val="tx1"/>
                          </a:solidFill>
                          <a:latin typeface="+mn-lt"/>
                          <a:ea typeface="+mn-ea"/>
                          <a:cs typeface="+mn-cs"/>
                        </a:rPr>
                        <a:t>Certification</a:t>
                      </a:r>
                    </a:p>
                    <a:p>
                      <a:pPr marL="0" marR="0" indent="-13970" algn="l" defTabSz="914400" rtl="0" eaLnBrk="1" latinLnBrk="0" hangingPunct="1">
                        <a:lnSpc>
                          <a:spcPct val="115000"/>
                        </a:lnSpc>
                        <a:spcBef>
                          <a:spcPts val="0"/>
                        </a:spcBef>
                        <a:spcAft>
                          <a:spcPts val="0"/>
                        </a:spcAft>
                      </a:pPr>
                      <a:r>
                        <a:rPr lang="en-US" sz="2000" b="0" kern="1200" dirty="0">
                          <a:solidFill>
                            <a:schemeClr val="tx1"/>
                          </a:solidFill>
                          <a:latin typeface="+mn-lt"/>
                          <a:ea typeface="+mn-ea"/>
                          <a:cs typeface="+mn-cs"/>
                        </a:rPr>
                        <a:t>Charter schools must have at least 50% of their teachers certified enabling them to bring other professionals to teach in their field of expertise. </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100684"/>
                  </a:ext>
                </a:extLst>
              </a:tr>
            </a:tbl>
          </a:graphicData>
        </a:graphic>
      </p:graphicFrame>
      <p:graphicFrame>
        <p:nvGraphicFramePr>
          <p:cNvPr id="10" name="Table 9">
            <a:extLst>
              <a:ext uri="{FF2B5EF4-FFF2-40B4-BE49-F238E27FC236}">
                <a16:creationId xmlns:a16="http://schemas.microsoft.com/office/drawing/2014/main" id="{72BDC598-A1F4-41F1-8106-DBFF0EDCDA99}"/>
              </a:ext>
            </a:extLst>
          </p:cNvPr>
          <p:cNvGraphicFramePr>
            <a:graphicFrameLocks noGrp="1"/>
          </p:cNvGraphicFramePr>
          <p:nvPr>
            <p:extLst>
              <p:ext uri="{D42A27DB-BD31-4B8C-83A1-F6EECF244321}">
                <p14:modId xmlns:p14="http://schemas.microsoft.com/office/powerpoint/2010/main" val="136839418"/>
              </p:ext>
            </p:extLst>
          </p:nvPr>
        </p:nvGraphicFramePr>
        <p:xfrm>
          <a:off x="8254057" y="1825732"/>
          <a:ext cx="3713353" cy="2573274"/>
        </p:xfrm>
        <a:graphic>
          <a:graphicData uri="http://schemas.openxmlformats.org/drawingml/2006/table">
            <a:tbl>
              <a:tblPr firstRow="1" firstCol="1" bandRow="1">
                <a:tableStyleId>{5C22544A-7EE6-4342-B048-85BDC9FD1C3A}</a:tableStyleId>
              </a:tblPr>
              <a:tblGrid>
                <a:gridCol w="3713353">
                  <a:extLst>
                    <a:ext uri="{9D8B030D-6E8A-4147-A177-3AD203B41FA5}">
                      <a16:colId xmlns:a16="http://schemas.microsoft.com/office/drawing/2014/main" val="1914722622"/>
                    </a:ext>
                  </a:extLst>
                </a:gridCol>
              </a:tblGrid>
              <a:tr h="1153385">
                <a:tc>
                  <a:txBody>
                    <a:bodyPr/>
                    <a:lstStyle/>
                    <a:p>
                      <a:pPr marL="0" marR="0" indent="-13970">
                        <a:lnSpc>
                          <a:spcPct val="115000"/>
                        </a:lnSpc>
                        <a:spcBef>
                          <a:spcPts val="0"/>
                        </a:spcBef>
                        <a:spcAft>
                          <a:spcPts val="0"/>
                        </a:spcAft>
                      </a:pPr>
                      <a:r>
                        <a:rPr lang="en-US" sz="2800" b="0" kern="1200" dirty="0">
                          <a:solidFill>
                            <a:schemeClr val="tx1"/>
                          </a:solidFill>
                          <a:latin typeface="+mn-lt"/>
                          <a:ea typeface="+mn-ea"/>
                          <a:cs typeface="+mn-cs"/>
                        </a:rPr>
                        <a:t>Transportation &amp; Meals</a:t>
                      </a:r>
                    </a:p>
                    <a:p>
                      <a:pPr marL="0" marR="0" indent="-13970" algn="l" defTabSz="914400" rtl="0" eaLnBrk="1" latinLnBrk="0" hangingPunct="1">
                        <a:lnSpc>
                          <a:spcPct val="115000"/>
                        </a:lnSpc>
                        <a:spcBef>
                          <a:spcPts val="0"/>
                        </a:spcBef>
                        <a:spcAft>
                          <a:spcPts val="0"/>
                        </a:spcAft>
                      </a:pPr>
                      <a:r>
                        <a:rPr lang="en-US" sz="2000" b="0" kern="1200" dirty="0">
                          <a:solidFill>
                            <a:schemeClr val="tx1"/>
                          </a:solidFill>
                          <a:latin typeface="+mn-lt"/>
                          <a:ea typeface="+mn-ea"/>
                          <a:cs typeface="+mn-cs"/>
                        </a:rPr>
                        <a:t>Charters are not required to provide transportation or meals.  However, they must ensure no student is prevented from attending because of lack of those services.</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100684"/>
                  </a:ext>
                </a:extLst>
              </a:tr>
            </a:tbl>
          </a:graphicData>
        </a:graphic>
      </p:graphicFrame>
      <p:graphicFrame>
        <p:nvGraphicFramePr>
          <p:cNvPr id="11" name="Table 10">
            <a:extLst>
              <a:ext uri="{FF2B5EF4-FFF2-40B4-BE49-F238E27FC236}">
                <a16:creationId xmlns:a16="http://schemas.microsoft.com/office/drawing/2014/main" id="{706735A3-D1AC-4AD5-94BA-F2B4B0FCF139}"/>
              </a:ext>
            </a:extLst>
          </p:cNvPr>
          <p:cNvGraphicFramePr>
            <a:graphicFrameLocks noGrp="1"/>
          </p:cNvGraphicFramePr>
          <p:nvPr>
            <p:extLst>
              <p:ext uri="{D42A27DB-BD31-4B8C-83A1-F6EECF244321}">
                <p14:modId xmlns:p14="http://schemas.microsoft.com/office/powerpoint/2010/main" val="1781727182"/>
              </p:ext>
            </p:extLst>
          </p:nvPr>
        </p:nvGraphicFramePr>
        <p:xfrm>
          <a:off x="4622254" y="1825732"/>
          <a:ext cx="3532701" cy="1872234"/>
        </p:xfrm>
        <a:graphic>
          <a:graphicData uri="http://schemas.openxmlformats.org/drawingml/2006/table">
            <a:tbl>
              <a:tblPr firstRow="1" firstCol="1" bandRow="1">
                <a:tableStyleId>{5C22544A-7EE6-4342-B048-85BDC9FD1C3A}</a:tableStyleId>
              </a:tblPr>
              <a:tblGrid>
                <a:gridCol w="3532701">
                  <a:extLst>
                    <a:ext uri="{9D8B030D-6E8A-4147-A177-3AD203B41FA5}">
                      <a16:colId xmlns:a16="http://schemas.microsoft.com/office/drawing/2014/main" val="1914722622"/>
                    </a:ext>
                  </a:extLst>
                </a:gridCol>
              </a:tblGrid>
              <a:tr h="1153385">
                <a:tc>
                  <a:txBody>
                    <a:bodyPr/>
                    <a:lstStyle/>
                    <a:p>
                      <a:pPr marL="0" marR="0" indent="-13970">
                        <a:lnSpc>
                          <a:spcPct val="115000"/>
                        </a:lnSpc>
                        <a:spcBef>
                          <a:spcPts val="0"/>
                        </a:spcBef>
                        <a:spcAft>
                          <a:spcPts val="0"/>
                        </a:spcAft>
                      </a:pPr>
                      <a:r>
                        <a:rPr lang="en-US" sz="2800" b="0" kern="1200" dirty="0">
                          <a:solidFill>
                            <a:schemeClr val="tx1"/>
                          </a:solidFill>
                          <a:latin typeface="+mn-lt"/>
                          <a:ea typeface="+mn-ea"/>
                          <a:cs typeface="+mn-cs"/>
                        </a:rPr>
                        <a:t>Curriculum</a:t>
                      </a:r>
                    </a:p>
                    <a:p>
                      <a:pPr marL="0" marR="0" indent="-13970">
                        <a:lnSpc>
                          <a:spcPct val="115000"/>
                        </a:lnSpc>
                        <a:spcBef>
                          <a:spcPts val="0"/>
                        </a:spcBef>
                        <a:spcAft>
                          <a:spcPts val="0"/>
                        </a:spcAft>
                      </a:pPr>
                      <a:r>
                        <a:rPr lang="en-US" sz="2000" b="0" kern="1200" dirty="0">
                          <a:solidFill>
                            <a:schemeClr val="tx1"/>
                          </a:solidFill>
                          <a:latin typeface="+mn-lt"/>
                          <a:ea typeface="+mn-ea"/>
                          <a:cs typeface="+mn-cs"/>
                        </a:rPr>
                        <a:t>Charter schools are not required to follow the state curriculum but must meet state testing standards.</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100684"/>
                  </a:ext>
                </a:extLst>
              </a:tr>
            </a:tbl>
          </a:graphicData>
        </a:graphic>
      </p:graphicFrame>
      <p:graphicFrame>
        <p:nvGraphicFramePr>
          <p:cNvPr id="12" name="Table 11">
            <a:extLst>
              <a:ext uri="{FF2B5EF4-FFF2-40B4-BE49-F238E27FC236}">
                <a16:creationId xmlns:a16="http://schemas.microsoft.com/office/drawing/2014/main" id="{CAE4C92E-00B9-425E-967E-E9AAD6ADC444}"/>
              </a:ext>
            </a:extLst>
          </p:cNvPr>
          <p:cNvGraphicFramePr>
            <a:graphicFrameLocks noGrp="1"/>
          </p:cNvGraphicFramePr>
          <p:nvPr>
            <p:extLst>
              <p:ext uri="{D42A27DB-BD31-4B8C-83A1-F6EECF244321}">
                <p14:modId xmlns:p14="http://schemas.microsoft.com/office/powerpoint/2010/main" val="3795004584"/>
              </p:ext>
            </p:extLst>
          </p:nvPr>
        </p:nvGraphicFramePr>
        <p:xfrm>
          <a:off x="617620" y="4071947"/>
          <a:ext cx="3184096" cy="2222754"/>
        </p:xfrm>
        <a:graphic>
          <a:graphicData uri="http://schemas.openxmlformats.org/drawingml/2006/table">
            <a:tbl>
              <a:tblPr firstRow="1" firstCol="1" bandRow="1">
                <a:tableStyleId>{5C22544A-7EE6-4342-B048-85BDC9FD1C3A}</a:tableStyleId>
              </a:tblPr>
              <a:tblGrid>
                <a:gridCol w="3184096">
                  <a:extLst>
                    <a:ext uri="{9D8B030D-6E8A-4147-A177-3AD203B41FA5}">
                      <a16:colId xmlns:a16="http://schemas.microsoft.com/office/drawing/2014/main" val="1914722622"/>
                    </a:ext>
                  </a:extLst>
                </a:gridCol>
              </a:tblGrid>
              <a:tr h="1153385">
                <a:tc>
                  <a:txBody>
                    <a:bodyPr/>
                    <a:lstStyle/>
                    <a:p>
                      <a:pPr marL="0" marR="0" indent="-13970">
                        <a:lnSpc>
                          <a:spcPct val="115000"/>
                        </a:lnSpc>
                        <a:spcBef>
                          <a:spcPts val="0"/>
                        </a:spcBef>
                        <a:spcAft>
                          <a:spcPts val="0"/>
                        </a:spcAft>
                      </a:pPr>
                      <a:r>
                        <a:rPr lang="en-US" sz="2800" b="0" kern="1200" dirty="0">
                          <a:solidFill>
                            <a:schemeClr val="tx1"/>
                          </a:solidFill>
                          <a:latin typeface="+mn-lt"/>
                          <a:ea typeface="+mn-ea"/>
                          <a:cs typeface="+mn-cs"/>
                        </a:rPr>
                        <a:t>Staff Pay</a:t>
                      </a:r>
                    </a:p>
                    <a:p>
                      <a:pPr marL="0" marR="0" indent="-13970" algn="l" defTabSz="914400" rtl="0" eaLnBrk="1" latinLnBrk="0" hangingPunct="1">
                        <a:lnSpc>
                          <a:spcPct val="115000"/>
                        </a:lnSpc>
                        <a:spcBef>
                          <a:spcPts val="0"/>
                        </a:spcBef>
                        <a:spcAft>
                          <a:spcPts val="0"/>
                        </a:spcAft>
                      </a:pPr>
                      <a:r>
                        <a:rPr lang="en-US" sz="2000" b="0" kern="1200" dirty="0">
                          <a:solidFill>
                            <a:schemeClr val="tx1"/>
                          </a:solidFill>
                          <a:latin typeface="+mn-lt"/>
                          <a:ea typeface="+mn-ea"/>
                          <a:cs typeface="+mn-cs"/>
                        </a:rPr>
                        <a:t>Charter schools are not required to pay staff by the state pay scale enabling them to pay better teachers &amp; administrators </a:t>
                      </a:r>
                      <a:r>
                        <a:rPr lang="en-US" sz="1800" b="1" kern="1200" dirty="0">
                          <a:solidFill>
                            <a:schemeClr val="lt1"/>
                          </a:solidFill>
                          <a:effectLst/>
                          <a:latin typeface="+mn-lt"/>
                          <a:ea typeface="+mn-ea"/>
                          <a:cs typeface="+mn-cs"/>
                        </a:rPr>
                        <a:t>more</a:t>
                      </a:r>
                      <a:endParaRPr lang="en-US" sz="2000" b="0" kern="1200" dirty="0">
                        <a:solidFill>
                          <a:schemeClr val="tx1"/>
                        </a:solidFill>
                        <a:latin typeface="+mn-lt"/>
                        <a:ea typeface="+mn-ea"/>
                        <a:cs typeface="+mn-cs"/>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100684"/>
                  </a:ext>
                </a:extLst>
              </a:tr>
            </a:tbl>
          </a:graphicData>
        </a:graphic>
      </p:graphicFrame>
      <p:pic>
        <p:nvPicPr>
          <p:cNvPr id="14" name="Picture 13">
            <a:hlinkClick r:id="rId4"/>
            <a:extLst>
              <a:ext uri="{FF2B5EF4-FFF2-40B4-BE49-F238E27FC236}">
                <a16:creationId xmlns:a16="http://schemas.microsoft.com/office/drawing/2014/main" id="{C2ECEFA2-D3A9-4E70-9FEB-A5668DFDF3E3}"/>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30192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 wall&#10;&#10;Description automatically generated">
            <a:extLst>
              <a:ext uri="{FF2B5EF4-FFF2-40B4-BE49-F238E27FC236}">
                <a16:creationId xmlns:a16="http://schemas.microsoft.com/office/drawing/2014/main" id="{775AC0DD-B4C3-471D-BA18-3A9DBAC8E6DC}"/>
              </a:ext>
            </a:extLst>
          </p:cNvPr>
          <p:cNvPicPr>
            <a:picLocks noChangeAspect="1"/>
          </p:cNvPicPr>
          <p:nvPr/>
        </p:nvPicPr>
        <p:blipFill rotWithShape="1">
          <a:blip r:embed="rId2">
            <a:lum bright="70000" contrast="-70000"/>
            <a:alphaModFix amt="70000"/>
            <a:extLst>
              <a:ext uri="{28A0092B-C50C-407E-A947-70E740481C1C}">
                <a14:useLocalDpi xmlns:a14="http://schemas.microsoft.com/office/drawing/2010/main" val="0"/>
              </a:ext>
            </a:extLst>
          </a:blip>
          <a:srcRect t="18992" b="1221"/>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lstStyle/>
          <a:p>
            <a:r>
              <a:rPr lang="en-US" b="1" dirty="0"/>
              <a:t>Do charter schools receive funding for EC students?</a:t>
            </a:r>
            <a:endParaRPr lang="en-US"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743617"/>
          </a:xfrm>
        </p:spPr>
        <p:txBody>
          <a:bodyPr>
            <a:normAutofit/>
          </a:bodyPr>
          <a:lstStyle/>
          <a:p>
            <a:pPr marL="0" indent="0">
              <a:lnSpc>
                <a:spcPct val="150000"/>
              </a:lnSpc>
              <a:buNone/>
            </a:pPr>
            <a:r>
              <a:rPr lang="en-US" dirty="0"/>
              <a:t>Yes.  Like district schools, charter schools receive a per-pupil allotment for each EC student plus reserve funds for severe cases.  EC funding is limited to 12.5% of enrolled students.  Because EC student enrollment exceeds this percentage at many charter schools, this limit can be cumbersome. </a:t>
            </a:r>
          </a:p>
        </p:txBody>
      </p:sp>
      <p:pic>
        <p:nvPicPr>
          <p:cNvPr id="7" name="Picture 6">
            <a:hlinkClick r:id="rId3"/>
            <a:extLst>
              <a:ext uri="{FF2B5EF4-FFF2-40B4-BE49-F238E27FC236}">
                <a16:creationId xmlns:a16="http://schemas.microsoft.com/office/drawing/2014/main" id="{EFEC077A-67E4-4C53-9DB0-481CB638DB02}"/>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55781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house with a fence&#10;&#10;Description generated with very high confidence">
            <a:extLst>
              <a:ext uri="{FF2B5EF4-FFF2-40B4-BE49-F238E27FC236}">
                <a16:creationId xmlns:a16="http://schemas.microsoft.com/office/drawing/2014/main" id="{378BCD19-5537-479D-BAA7-128C5F4E91B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rightnessContrast bright="-40000" contrast="-20000"/>
                    </a14:imgEffect>
                  </a14:imgLayer>
                </a14:imgProps>
              </a:ext>
            </a:extLst>
          </a:blip>
          <a:srcRect l="904" t="25806" r="-146" b="4782"/>
          <a:stretch/>
        </p:blipFill>
        <p:spPr>
          <a:xfrm>
            <a:off x="11522" y="-6435"/>
            <a:ext cx="12268188" cy="6864435"/>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normAutofit fontScale="90000"/>
          </a:bodyPr>
          <a:lstStyle/>
          <a:p>
            <a:r>
              <a:rPr lang="en-US" dirty="0"/>
              <a:t> </a:t>
            </a:r>
            <a:br>
              <a:rPr lang="en-US" dirty="0"/>
            </a:br>
            <a:r>
              <a:rPr lang="en-US" b="1" dirty="0"/>
              <a:t>Do charter schools “take” funding from traditional schools?</a:t>
            </a:r>
            <a:br>
              <a:rPr lang="en-US" b="1" dirty="0"/>
            </a:br>
            <a:endParaRPr lang="en-US"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743617"/>
          </a:xfrm>
        </p:spPr>
        <p:txBody>
          <a:bodyPr>
            <a:normAutofit/>
          </a:bodyPr>
          <a:lstStyle/>
          <a:p>
            <a:pPr marL="0" indent="0">
              <a:lnSpc>
                <a:spcPct val="150000"/>
              </a:lnSpc>
              <a:buNone/>
            </a:pPr>
            <a:r>
              <a:rPr lang="en-US" dirty="0"/>
              <a:t>No.  Charter schools share the costs that would be paid solely by the district if only district schools existed.  For example, districts with high growth rates must supply and maintain additional schools to accommodate the population.  Since charter schools must pay for their own facilities, costs are shared between the district and charter schools in or near that district. </a:t>
            </a:r>
          </a:p>
        </p:txBody>
      </p:sp>
      <p:pic>
        <p:nvPicPr>
          <p:cNvPr id="7" name="Picture 6">
            <a:hlinkClick r:id="rId4"/>
            <a:extLst>
              <a:ext uri="{FF2B5EF4-FFF2-40B4-BE49-F238E27FC236}">
                <a16:creationId xmlns:a16="http://schemas.microsoft.com/office/drawing/2014/main" id="{94FC71A3-ADDA-4393-B6B6-64BB527EBABD}"/>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54099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 wall&#10;&#10;Description automatically generated">
            <a:extLst>
              <a:ext uri="{FF2B5EF4-FFF2-40B4-BE49-F238E27FC236}">
                <a16:creationId xmlns:a16="http://schemas.microsoft.com/office/drawing/2014/main" id="{0D01BD80-F410-4A57-AD00-8C9E3D9B774B}"/>
              </a:ext>
            </a:extLst>
          </p:cNvPr>
          <p:cNvPicPr>
            <a:picLocks noChangeAspect="1"/>
          </p:cNvPicPr>
          <p:nvPr/>
        </p:nvPicPr>
        <p:blipFill rotWithShape="1">
          <a:blip r:embed="rId2">
            <a:lum bright="70000" contrast="-70000"/>
            <a:alphaModFix amt="70000"/>
            <a:extLst>
              <a:ext uri="{28A0092B-C50C-407E-A947-70E740481C1C}">
                <a14:useLocalDpi xmlns:a14="http://schemas.microsoft.com/office/drawing/2010/main" val="0"/>
              </a:ext>
            </a:extLst>
          </a:blip>
          <a:srcRect t="18992" b="1221"/>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normAutofit fontScale="90000"/>
          </a:bodyPr>
          <a:lstStyle/>
          <a:p>
            <a:r>
              <a:rPr lang="en-US" dirty="0"/>
              <a:t> </a:t>
            </a:r>
            <a:br>
              <a:rPr lang="en-US" dirty="0"/>
            </a:br>
            <a:r>
              <a:rPr lang="en-US" b="1" dirty="0"/>
              <a:t>How are charter schools accountable for taxpayer dollars? </a:t>
            </a:r>
            <a:br>
              <a:rPr lang="en-US" b="1" dirty="0"/>
            </a:br>
            <a:endParaRPr lang="en-US"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743617"/>
          </a:xfrm>
        </p:spPr>
        <p:txBody>
          <a:bodyPr>
            <a:normAutofit/>
          </a:bodyPr>
          <a:lstStyle/>
          <a:p>
            <a:pPr marL="0" indent="0">
              <a:lnSpc>
                <a:spcPct val="150000"/>
              </a:lnSpc>
              <a:buNone/>
            </a:pPr>
            <a:r>
              <a:rPr lang="en-US" dirty="0"/>
              <a:t>First, charters must adhere to the contents of their charter granted by the SBE.  There are also unscheduled school visits by OCS consultants, an annual CPA audit, and the Charter School Financial Performance Guide.  Charter schools must provide documentation for the state to pay their bills.  Board members receive no compensation and are subject to state open-meeting and nepotism statutes. </a:t>
            </a:r>
          </a:p>
        </p:txBody>
      </p:sp>
      <p:pic>
        <p:nvPicPr>
          <p:cNvPr id="7" name="Picture 6">
            <a:hlinkClick r:id="rId3"/>
            <a:extLst>
              <a:ext uri="{FF2B5EF4-FFF2-40B4-BE49-F238E27FC236}">
                <a16:creationId xmlns:a16="http://schemas.microsoft.com/office/drawing/2014/main" id="{345E4F52-B100-4818-833A-86996CDB92F7}"/>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4958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2A1542E-55C1-4568-A2E0-5E4B88E97A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25624"/>
            <a:ext cx="10515600" cy="4763861"/>
          </a:xfrm>
        </p:spPr>
      </p:pic>
      <p:sp>
        <p:nvSpPr>
          <p:cNvPr id="2" name="Title 1">
            <a:extLst>
              <a:ext uri="{FF2B5EF4-FFF2-40B4-BE49-F238E27FC236}">
                <a16:creationId xmlns:a16="http://schemas.microsoft.com/office/drawing/2014/main" id="{9D68E25F-9A4C-46E2-BEB5-A9ACA5622E34}"/>
              </a:ext>
            </a:extLst>
          </p:cNvPr>
          <p:cNvSpPr>
            <a:spLocks noGrp="1"/>
          </p:cNvSpPr>
          <p:nvPr>
            <p:ph type="title"/>
          </p:nvPr>
        </p:nvSpPr>
        <p:spPr/>
        <p:txBody>
          <a:bodyPr/>
          <a:lstStyle/>
          <a:p>
            <a:pPr algn="ctr"/>
            <a:r>
              <a:rPr lang="en-US" dirty="0"/>
              <a:t>What does the NC Association for Public Charter Schools do?</a:t>
            </a:r>
          </a:p>
        </p:txBody>
      </p:sp>
      <p:pic>
        <p:nvPicPr>
          <p:cNvPr id="9" name="Picture 8">
            <a:hlinkClick r:id="rId3"/>
            <a:extLst>
              <a:ext uri="{FF2B5EF4-FFF2-40B4-BE49-F238E27FC236}">
                <a16:creationId xmlns:a16="http://schemas.microsoft.com/office/drawing/2014/main" id="{CDABD395-DDF9-4ADD-995B-2E824A68667B}"/>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5579" y="5771366"/>
            <a:ext cx="3377945" cy="102967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A0588106-F299-4D3D-96A6-89A544D9B1F9}"/>
              </a:ext>
            </a:extLst>
          </p:cNvPr>
          <p:cNvSpPr txBox="1"/>
          <p:nvPr/>
        </p:nvSpPr>
        <p:spPr>
          <a:xfrm>
            <a:off x="1436914" y="2387601"/>
            <a:ext cx="9688286" cy="3477875"/>
          </a:xfrm>
          <a:prstGeom prst="rect">
            <a:avLst/>
          </a:prstGeom>
          <a:noFill/>
        </p:spPr>
        <p:txBody>
          <a:bodyPr wrap="square" rtlCol="0">
            <a:spAutoFit/>
          </a:bodyPr>
          <a:lstStyle/>
          <a:p>
            <a:r>
              <a:rPr lang="en-US" sz="4400" b="1" dirty="0"/>
              <a:t>Advocacy</a:t>
            </a:r>
          </a:p>
          <a:p>
            <a:endParaRPr lang="en-US" sz="4400" b="1" dirty="0"/>
          </a:p>
          <a:p>
            <a:r>
              <a:rPr lang="en-US" sz="4400" b="1" dirty="0"/>
              <a:t>				Education		</a:t>
            </a:r>
          </a:p>
          <a:p>
            <a:r>
              <a:rPr lang="en-US" sz="4400" b="1" dirty="0"/>
              <a:t>							</a:t>
            </a:r>
          </a:p>
          <a:p>
            <a:r>
              <a:rPr lang="en-US" sz="4400" b="1" dirty="0"/>
              <a:t>								Support</a:t>
            </a:r>
          </a:p>
        </p:txBody>
      </p:sp>
    </p:spTree>
    <p:extLst>
      <p:ext uri="{BB962C8B-B14F-4D97-AF65-F5344CB8AC3E}">
        <p14:creationId xmlns:p14="http://schemas.microsoft.com/office/powerpoint/2010/main" val="3798585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white building&#10;&#10;Description generated with very high confidence">
            <a:extLst>
              <a:ext uri="{FF2B5EF4-FFF2-40B4-BE49-F238E27FC236}">
                <a16:creationId xmlns:a16="http://schemas.microsoft.com/office/drawing/2014/main" id="{1A2AA5E1-1417-4407-B254-5B01095535A3}"/>
              </a:ext>
            </a:extLst>
          </p:cNvPr>
          <p:cNvPicPr>
            <a:picLocks noChangeAspect="1"/>
          </p:cNvPicPr>
          <p:nvPr/>
        </p:nvPicPr>
        <p:blipFill>
          <a:blip r:embed="rId2">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3">
                    <a14:imgEffect>
                      <a14:colorTemperature colorTemp="5900"/>
                    </a14:imgEffect>
                    <a14:imgEffect>
                      <a14:saturation sat="200000"/>
                    </a14:imgEffect>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90542" y="8021"/>
            <a:ext cx="12282542" cy="686456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Advocacy</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690688"/>
            <a:ext cx="10515600" cy="4351338"/>
          </a:xfrm>
        </p:spPr>
        <p:txBody>
          <a:bodyPr>
            <a:normAutofit lnSpcReduction="10000"/>
          </a:bodyPr>
          <a:lstStyle/>
          <a:p>
            <a:pPr lvl="0"/>
            <a:r>
              <a:rPr lang="en-US" dirty="0"/>
              <a:t>Kilpatrick Townsend Government Relations Team</a:t>
            </a:r>
          </a:p>
          <a:p>
            <a:pPr lvl="0"/>
            <a:r>
              <a:rPr lang="en-US" dirty="0"/>
              <a:t>Leadership Roundtables and School Visits</a:t>
            </a:r>
          </a:p>
          <a:p>
            <a:pPr lvl="0"/>
            <a:r>
              <a:rPr lang="en-US" dirty="0"/>
              <a:t>Legislative Agenda Committee</a:t>
            </a:r>
          </a:p>
          <a:p>
            <a:pPr lvl="0"/>
            <a:r>
              <a:rPr lang="en-US" dirty="0"/>
              <a:t>Visits with Legislators, Office of Charter Schools, Charter School Advisory Board, and State Board of Education</a:t>
            </a:r>
          </a:p>
          <a:p>
            <a:pPr lvl="0"/>
            <a:r>
              <a:rPr lang="en-US" dirty="0"/>
              <a:t>2020 Legislative Session Overview and Candidate Questionnaire</a:t>
            </a:r>
          </a:p>
          <a:p>
            <a:pPr lvl="0"/>
            <a:r>
              <a:rPr lang="en-US" dirty="0"/>
              <a:t>School Safety Equipment Grant Eligibility</a:t>
            </a:r>
          </a:p>
          <a:p>
            <a:pPr lvl="0"/>
            <a:r>
              <a:rPr lang="en-US" dirty="0"/>
              <a:t>Top Federal Advocate</a:t>
            </a:r>
          </a:p>
          <a:p>
            <a:pPr lvl="0"/>
            <a:r>
              <a:rPr lang="en-US" dirty="0"/>
              <a:t>Charter School Lobby Day at General Assembly</a:t>
            </a:r>
          </a:p>
          <a:p>
            <a:pPr>
              <a:lnSpc>
                <a:spcPct val="110000"/>
              </a:lnSpc>
            </a:pPr>
            <a:endParaRPr lang="en-US" dirty="0"/>
          </a:p>
          <a:p>
            <a:pPr>
              <a:lnSpc>
                <a:spcPct val="110000"/>
              </a:lnSpc>
            </a:pPr>
            <a:endParaRPr lang="en-US" dirty="0"/>
          </a:p>
        </p:txBody>
      </p:sp>
      <p:pic>
        <p:nvPicPr>
          <p:cNvPr id="8" name="Picture 7">
            <a:hlinkClick r:id="rId4"/>
            <a:extLst>
              <a:ext uri="{FF2B5EF4-FFF2-40B4-BE49-F238E27FC236}">
                <a16:creationId xmlns:a16="http://schemas.microsoft.com/office/drawing/2014/main" id="{D8BB6762-1126-4902-9621-478FBC54788D}"/>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86190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7C82B3F1-FDB9-4CB2-B34E-E0C688A8E1F1}"/>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039" t="5324" r="3296" b="5324"/>
          <a:stretch/>
        </p:blipFill>
        <p:spPr>
          <a:xfrm>
            <a:off x="1847" y="0"/>
            <a:ext cx="12190153" cy="685800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noAutofit/>
          </a:bodyPr>
          <a:lstStyle/>
          <a:p>
            <a:pPr algn="ctr"/>
            <a:r>
              <a:rPr lang="en-US" sz="8800" b="1" dirty="0"/>
              <a:t> </a:t>
            </a:r>
            <a:br>
              <a:rPr lang="en-US" sz="8800" b="1" dirty="0"/>
            </a:br>
            <a:r>
              <a:rPr lang="en-US" sz="8800" b="1" dirty="0"/>
              <a:t>NCAPCS Mission</a:t>
            </a:r>
            <a:br>
              <a:rPr lang="en-US" sz="8800" b="1" dirty="0"/>
            </a:br>
            <a:endParaRPr lang="en-US" sz="8800" b="1"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2070973"/>
            <a:ext cx="10515600" cy="3726089"/>
          </a:xfrm>
        </p:spPr>
        <p:txBody>
          <a:bodyPr>
            <a:normAutofit fontScale="92500" lnSpcReduction="20000"/>
          </a:bodyPr>
          <a:lstStyle/>
          <a:p>
            <a:pPr marL="0" indent="0" algn="ctr">
              <a:lnSpc>
                <a:spcPct val="150000"/>
              </a:lnSpc>
              <a:buNone/>
            </a:pPr>
            <a:r>
              <a:rPr lang="en-US" sz="4800" b="1" dirty="0"/>
              <a:t>Advancing quality educational opportunities for all North Carolina children by supporting and expanding high-quality public charter schools!</a:t>
            </a:r>
          </a:p>
        </p:txBody>
      </p:sp>
      <p:pic>
        <p:nvPicPr>
          <p:cNvPr id="5" name="Picture 4">
            <a:hlinkClick r:id="rId3"/>
            <a:extLst>
              <a:ext uri="{FF2B5EF4-FFF2-40B4-BE49-F238E27FC236}">
                <a16:creationId xmlns:a16="http://schemas.microsoft.com/office/drawing/2014/main" id="{D49779E6-2FF9-4034-8F9D-C7BB555A9C98}"/>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44797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E6386673-92D7-4F3D-A9E5-EEB0DBD131AF}"/>
              </a:ext>
            </a:extLst>
          </p:cNvPr>
          <p:cNvPicPr>
            <a:picLocks noChangeAspect="1"/>
          </p:cNvPicPr>
          <p:nvPr/>
        </p:nvPicPr>
        <p:blipFill rotWithShape="1">
          <a:blip r:embed="rId2">
            <a:lum bright="70000" contrast="-70000"/>
            <a:alphaModFix amt="70000"/>
            <a:extLst>
              <a:ext uri="{28A0092B-C50C-407E-A947-70E740481C1C}">
                <a14:useLocalDpi xmlns:a14="http://schemas.microsoft.com/office/drawing/2010/main" val="0"/>
              </a:ext>
            </a:extLst>
          </a:blip>
          <a:srcRect t="7563" b="2075"/>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Education	</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529537"/>
            <a:ext cx="6506029" cy="4647426"/>
          </a:xfrm>
        </p:spPr>
        <p:txBody>
          <a:bodyPr>
            <a:normAutofit lnSpcReduction="10000"/>
          </a:bodyPr>
          <a:lstStyle/>
          <a:p>
            <a:pPr>
              <a:lnSpc>
                <a:spcPct val="100000"/>
              </a:lnSpc>
              <a:spcBef>
                <a:spcPts val="600"/>
              </a:spcBef>
              <a:spcAft>
                <a:spcPts val="1200"/>
              </a:spcAft>
            </a:pPr>
            <a:r>
              <a:rPr lang="en-US" dirty="0"/>
              <a:t>Communications: Op-eds, press releases, media statements, and interviews</a:t>
            </a:r>
          </a:p>
          <a:p>
            <a:pPr>
              <a:lnSpc>
                <a:spcPct val="100000"/>
              </a:lnSpc>
              <a:spcBef>
                <a:spcPts val="600"/>
              </a:spcBef>
              <a:spcAft>
                <a:spcPts val="1200"/>
              </a:spcAft>
            </a:pPr>
            <a:r>
              <a:rPr lang="en-US" dirty="0"/>
              <a:t> Newsletters: </a:t>
            </a:r>
            <a:r>
              <a:rPr lang="en-US" i="1" dirty="0"/>
              <a:t>Matters of Principal </a:t>
            </a:r>
            <a:r>
              <a:rPr lang="en-US" dirty="0"/>
              <a:t>and </a:t>
            </a:r>
            <a:r>
              <a:rPr lang="en-US" i="1" dirty="0"/>
              <a:t>Preferred Partners</a:t>
            </a:r>
          </a:p>
          <a:p>
            <a:pPr>
              <a:lnSpc>
                <a:spcPct val="100000"/>
              </a:lnSpc>
              <a:spcBef>
                <a:spcPts val="600"/>
              </a:spcBef>
              <a:spcAft>
                <a:spcPts val="1200"/>
              </a:spcAft>
            </a:pPr>
            <a:r>
              <a:rPr lang="en-US" dirty="0"/>
              <a:t>Legislative Updates</a:t>
            </a:r>
          </a:p>
          <a:p>
            <a:pPr>
              <a:lnSpc>
                <a:spcPct val="100000"/>
              </a:lnSpc>
              <a:spcBef>
                <a:spcPts val="600"/>
              </a:spcBef>
              <a:spcAft>
                <a:spcPts val="1200"/>
              </a:spcAft>
            </a:pPr>
            <a:r>
              <a:rPr lang="en-US" dirty="0"/>
              <a:t>Emails, Calls to Action, Policy Paper to SBE</a:t>
            </a:r>
          </a:p>
          <a:p>
            <a:pPr>
              <a:lnSpc>
                <a:spcPct val="100000"/>
              </a:lnSpc>
              <a:spcBef>
                <a:spcPts val="600"/>
              </a:spcBef>
              <a:spcAft>
                <a:spcPts val="1200"/>
              </a:spcAft>
            </a:pPr>
            <a:r>
              <a:rPr lang="en-US" dirty="0"/>
              <a:t>Events: National School Choice Week, Civic Organizations, School Ceremonies, BB&amp;T Symposium</a:t>
            </a:r>
          </a:p>
        </p:txBody>
      </p:sp>
      <p:pic>
        <p:nvPicPr>
          <p:cNvPr id="8" name="Picture 7">
            <a:hlinkClick r:id="rId3"/>
            <a:extLst>
              <a:ext uri="{FF2B5EF4-FFF2-40B4-BE49-F238E27FC236}">
                <a16:creationId xmlns:a16="http://schemas.microsoft.com/office/drawing/2014/main" id="{02EFCE76-4D52-432C-A50B-2150E6381551}"/>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A459D043-9AC4-48B2-9B4A-976D2E079370}"/>
              </a:ext>
            </a:extLst>
          </p:cNvPr>
          <p:cNvSpPr txBox="1"/>
          <p:nvPr/>
        </p:nvSpPr>
        <p:spPr>
          <a:xfrm>
            <a:off x="7656286" y="1814286"/>
            <a:ext cx="4434114" cy="464742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“Somewhere to Learn”</a:t>
            </a:r>
          </a:p>
          <a:p>
            <a:pPr marL="285750" indent="-285750">
              <a:buFont typeface="Arial" panose="020B0604020202020204" pitchFamily="34" charset="0"/>
              <a:buChar char="•"/>
            </a:pPr>
            <a:r>
              <a:rPr lang="en-US" sz="2000" b="1" dirty="0"/>
              <a:t>“Charter Schools Top the List of Best NC Public High Schools”</a:t>
            </a:r>
          </a:p>
          <a:p>
            <a:pPr marL="285750" indent="-285750">
              <a:buFont typeface="Arial" panose="020B0604020202020204" pitchFamily="34" charset="0"/>
              <a:buChar char="•"/>
            </a:pPr>
            <a:r>
              <a:rPr lang="en-US" sz="2000" b="1" dirty="0"/>
              <a:t>“The Teacher’s Voice”</a:t>
            </a:r>
          </a:p>
          <a:p>
            <a:pPr marL="285750" indent="-285750">
              <a:buFont typeface="Arial" panose="020B0604020202020204" pitchFamily="34" charset="0"/>
              <a:buChar char="•"/>
            </a:pPr>
            <a:r>
              <a:rPr lang="en-US" sz="2000" b="1" dirty="0"/>
              <a:t>“Stymied by Funding”</a:t>
            </a:r>
          </a:p>
          <a:p>
            <a:pPr marL="285750" indent="-285750">
              <a:buFont typeface="Arial" panose="020B0604020202020204" pitchFamily="34" charset="0"/>
              <a:buChar char="•"/>
            </a:pPr>
            <a:r>
              <a:rPr lang="en-US" sz="2000" b="1" dirty="0"/>
              <a:t>“Charter Schools Are the Solution--Not the Problem--To Our Inequitable Education System” </a:t>
            </a:r>
          </a:p>
          <a:p>
            <a:pPr marL="285750" indent="-285750">
              <a:buFont typeface="Arial" panose="020B0604020202020204" pitchFamily="34" charset="0"/>
              <a:buChar char="•"/>
            </a:pPr>
            <a:r>
              <a:rPr lang="en-US" sz="2000" b="1" dirty="0"/>
              <a:t>“Diverse Teaching at NC Charter Schools Has Outsize Impact on Minority Students”</a:t>
            </a:r>
          </a:p>
          <a:p>
            <a:pPr marL="285750" indent="-285750">
              <a:buFont typeface="Arial" panose="020B0604020202020204" pitchFamily="34" charset="0"/>
              <a:buChar char="•"/>
            </a:pPr>
            <a:r>
              <a:rPr lang="en-US" sz="2000" b="1" dirty="0"/>
              <a:t>“NC’s Charter Schools off to a Strong Start in 2019”</a:t>
            </a:r>
            <a:endParaRPr lang="en-US" sz="2000"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99550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house with a fence&#10;&#10;Description generated with very high confidence">
            <a:extLst>
              <a:ext uri="{FF2B5EF4-FFF2-40B4-BE49-F238E27FC236}">
                <a16:creationId xmlns:a16="http://schemas.microsoft.com/office/drawing/2014/main" id="{378BCD19-5537-479D-BAA7-128C5F4E91B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rightnessContrast bright="-40000" contrast="-20000"/>
                    </a14:imgEffect>
                  </a14:imgLayer>
                </a14:imgProps>
              </a:ext>
            </a:extLst>
          </a:blip>
          <a:srcRect l="904" t="25806" r="-146" b="4782"/>
          <a:stretch/>
        </p:blipFill>
        <p:spPr>
          <a:xfrm>
            <a:off x="11522" y="-6435"/>
            <a:ext cx="12268188" cy="6864435"/>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normAutofit fontScale="90000"/>
          </a:bodyPr>
          <a:lstStyle/>
          <a:p>
            <a:r>
              <a:rPr lang="en-US" dirty="0"/>
              <a:t> </a:t>
            </a:r>
            <a:br>
              <a:rPr lang="en-US" dirty="0"/>
            </a:br>
            <a:r>
              <a:rPr lang="en-US" b="1" dirty="0"/>
              <a:t>Support</a:t>
            </a:r>
            <a:br>
              <a:rPr lang="en-US" b="1" dirty="0"/>
            </a:br>
            <a:endParaRPr lang="en-US"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743617"/>
          </a:xfrm>
        </p:spPr>
        <p:txBody>
          <a:bodyPr>
            <a:normAutofit fontScale="92500" lnSpcReduction="20000"/>
          </a:bodyPr>
          <a:lstStyle/>
          <a:p>
            <a:pPr>
              <a:lnSpc>
                <a:spcPct val="150000"/>
              </a:lnSpc>
            </a:pPr>
            <a:r>
              <a:rPr lang="en-US" dirty="0"/>
              <a:t>Job Fairs, Teacher Recruitment Fairs, Facilities Financing Workshop, Author Visits, Grant-Writing Training, Literacy Workshop, FREE Governance Training, New School Support, Vendor Fair</a:t>
            </a:r>
          </a:p>
          <a:p>
            <a:pPr>
              <a:lnSpc>
                <a:spcPct val="150000"/>
              </a:lnSpc>
            </a:pPr>
            <a:r>
              <a:rPr lang="en-US" dirty="0"/>
              <a:t>Website: Laws and Policies, Business Directory, Job Board, Articles, and Member Portal</a:t>
            </a:r>
          </a:p>
          <a:p>
            <a:pPr>
              <a:lnSpc>
                <a:spcPct val="150000"/>
              </a:lnSpc>
            </a:pPr>
            <a:r>
              <a:rPr lang="en-US" dirty="0"/>
              <a:t>Discounts on Products and Services</a:t>
            </a:r>
          </a:p>
          <a:p>
            <a:pPr>
              <a:lnSpc>
                <a:spcPct val="150000"/>
              </a:lnSpc>
            </a:pPr>
            <a:r>
              <a:rPr lang="en-US" dirty="0"/>
              <a:t>FREE Webinars: Employment Law, HR, Leadership, Marketing</a:t>
            </a:r>
          </a:p>
          <a:p>
            <a:pPr>
              <a:lnSpc>
                <a:spcPct val="150000"/>
              </a:lnSpc>
            </a:pPr>
            <a:r>
              <a:rPr lang="en-US" dirty="0"/>
              <a:t>Annual Conference</a:t>
            </a:r>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p:txBody>
      </p:sp>
      <p:pic>
        <p:nvPicPr>
          <p:cNvPr id="7" name="Picture 6">
            <a:hlinkClick r:id="rId4"/>
            <a:extLst>
              <a:ext uri="{FF2B5EF4-FFF2-40B4-BE49-F238E27FC236}">
                <a16:creationId xmlns:a16="http://schemas.microsoft.com/office/drawing/2014/main" id="{94FC71A3-ADDA-4393-B6B6-64BB527EBABD}"/>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48178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group of people looking at a computer&#10;&#10;Description automatically generated">
            <a:extLst>
              <a:ext uri="{FF2B5EF4-FFF2-40B4-BE49-F238E27FC236}">
                <a16:creationId xmlns:a16="http://schemas.microsoft.com/office/drawing/2014/main" id="{837F4384-4908-4765-A1AF-76089CF9DCA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pPr algn="ctr"/>
            <a:r>
              <a:rPr lang="en-US" b="1" dirty="0"/>
              <a:t>NC Association for Public Charter Schools Membership</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950686" y="1785257"/>
            <a:ext cx="10462208" cy="4442198"/>
          </a:xfrm>
        </p:spPr>
        <p:txBody>
          <a:bodyPr>
            <a:normAutofit/>
          </a:bodyPr>
          <a:lstStyle/>
          <a:p>
            <a:pPr marL="0" indent="0">
              <a:lnSpc>
                <a:spcPct val="150000"/>
              </a:lnSpc>
              <a:buNone/>
            </a:pPr>
            <a:r>
              <a:rPr lang="en-US" i="1" dirty="0"/>
              <a:t>School membership dues are calculated at $3.50 per student based on the first 20-days’ ADM of the previous year. </a:t>
            </a:r>
          </a:p>
          <a:p>
            <a:pPr marL="0" indent="0">
              <a:lnSpc>
                <a:spcPct val="150000"/>
              </a:lnSpc>
              <a:buNone/>
            </a:pPr>
            <a:endParaRPr lang="en-US" i="1" dirty="0"/>
          </a:p>
          <a:p>
            <a:pPr marL="0" indent="0">
              <a:lnSpc>
                <a:spcPct val="150000"/>
              </a:lnSpc>
              <a:buNone/>
            </a:pPr>
            <a:r>
              <a:rPr lang="en-US" i="1" dirty="0"/>
              <a:t>First year schools and National Heritage Academies’ schools enjoy a discount of $1.75 per student.</a:t>
            </a:r>
            <a:endParaRPr lang="en-US" dirty="0"/>
          </a:p>
          <a:p>
            <a:pPr marL="0" indent="0">
              <a:lnSpc>
                <a:spcPct val="150000"/>
              </a:lnSpc>
              <a:buNone/>
            </a:pPr>
            <a:endParaRPr lang="en-US" dirty="0"/>
          </a:p>
        </p:txBody>
      </p:sp>
      <p:pic>
        <p:nvPicPr>
          <p:cNvPr id="13" name="Picture 12">
            <a:hlinkClick r:id="rId3"/>
            <a:extLst>
              <a:ext uri="{FF2B5EF4-FFF2-40B4-BE49-F238E27FC236}">
                <a16:creationId xmlns:a16="http://schemas.microsoft.com/office/drawing/2014/main" id="{F635DFAF-6961-4412-BC8E-2158E7BA949D}"/>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7608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 wall&#10;&#10;Description automatically generated">
            <a:extLst>
              <a:ext uri="{FF2B5EF4-FFF2-40B4-BE49-F238E27FC236}">
                <a16:creationId xmlns:a16="http://schemas.microsoft.com/office/drawing/2014/main" id="{0D01BD80-F410-4A57-AD00-8C9E3D9B774B}"/>
              </a:ext>
            </a:extLst>
          </p:cNvPr>
          <p:cNvPicPr>
            <a:picLocks noChangeAspect="1"/>
          </p:cNvPicPr>
          <p:nvPr/>
        </p:nvPicPr>
        <p:blipFill rotWithShape="1">
          <a:blip r:embed="rId2">
            <a:lum bright="70000" contrast="-70000"/>
            <a:alphaModFix amt="70000"/>
            <a:extLst>
              <a:ext uri="{28A0092B-C50C-407E-A947-70E740481C1C}">
                <a14:useLocalDpi xmlns:a14="http://schemas.microsoft.com/office/drawing/2010/main" val="0"/>
              </a:ext>
            </a:extLst>
          </a:blip>
          <a:srcRect t="18992" b="1221"/>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normAutofit/>
          </a:bodyPr>
          <a:lstStyle/>
          <a:p>
            <a:pPr algn="ctr"/>
            <a:r>
              <a:rPr lang="en-US" sz="5400" b="1" dirty="0"/>
              <a:t>References</a:t>
            </a:r>
            <a:endParaRPr lang="en-US" sz="6600" b="1"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743617"/>
          </a:xfrm>
        </p:spPr>
        <p:txBody>
          <a:bodyPr>
            <a:normAutofit/>
          </a:bodyPr>
          <a:lstStyle/>
          <a:p>
            <a:pPr marL="0" indent="0">
              <a:lnSpc>
                <a:spcPct val="150000"/>
              </a:lnSpc>
              <a:spcAft>
                <a:spcPts val="600"/>
              </a:spcAft>
              <a:buNone/>
            </a:pPr>
            <a:r>
              <a:rPr lang="en-US" sz="1800" dirty="0"/>
              <a:t>[</a:t>
            </a:r>
            <a:r>
              <a:rPr lang="en-US" sz="1800" dirty="0">
                <a:hlinkClick r:id="rId3"/>
              </a:rPr>
              <a:t>Dan Forest</a:t>
            </a:r>
            <a:r>
              <a:rPr lang="en-US" sz="1800" dirty="0"/>
              <a:t>]. (2016, Feb 3). </a:t>
            </a:r>
            <a:r>
              <a:rPr lang="en-US" sz="1800" i="1" dirty="0"/>
              <a:t>North Carolina Public Charter Schools Myths v Facts </a:t>
            </a:r>
            <a:r>
              <a:rPr lang="en-US" sz="1800" dirty="0"/>
              <a:t>[Video File]. Retrieved from </a:t>
            </a:r>
            <a:r>
              <a:rPr lang="en-US" sz="1800" dirty="0">
                <a:hlinkClick r:id="rId4"/>
              </a:rPr>
              <a:t>https://www.youtube.com/watch?time_continue=1&amp;v=jeiA9uzancY</a:t>
            </a:r>
            <a:endParaRPr lang="en-US" sz="2000" dirty="0"/>
          </a:p>
          <a:p>
            <a:pPr marL="0" indent="0">
              <a:lnSpc>
                <a:spcPct val="150000"/>
              </a:lnSpc>
              <a:spcAft>
                <a:spcPts val="600"/>
              </a:spcAft>
              <a:buNone/>
            </a:pPr>
            <a:r>
              <a:rPr lang="en-US" sz="1800" dirty="0"/>
              <a:t>North Carolina Department of Public Instruction (NCDPI).  (2020 July 20).  </a:t>
            </a:r>
            <a:r>
              <a:rPr lang="en-US" sz="1800" i="1" dirty="0"/>
              <a:t>Average Daily Membership and Membership Last Day by LEA (ADM &amp; MLD): Best 1 OF 2 Allotted ADM for 2019-2020 School Year (LEA).  </a:t>
            </a:r>
            <a:r>
              <a:rPr lang="en-US" sz="1800" dirty="0"/>
              <a:t>Retrieved from </a:t>
            </a:r>
            <a:r>
              <a:rPr lang="en-US" sz="1800" dirty="0">
                <a:hlinkClick r:id="rId5"/>
              </a:rPr>
              <a:t>http://www.ncpublicschools.org/fbs/accounting/data/</a:t>
            </a:r>
            <a:r>
              <a:rPr lang="en-US" sz="1800" dirty="0"/>
              <a:t> </a:t>
            </a:r>
          </a:p>
          <a:p>
            <a:pPr marL="0" indent="0">
              <a:lnSpc>
                <a:spcPct val="150000"/>
              </a:lnSpc>
              <a:buNone/>
            </a:pPr>
            <a:r>
              <a:rPr lang="en-US" sz="1800" dirty="0"/>
              <a:t>North Carolina Department of Public Instruction (NCDPI).  (2020 August 7).  </a:t>
            </a:r>
            <a:r>
              <a:rPr lang="en-US" sz="1800" i="1" dirty="0"/>
              <a:t>Educational Directory and Demographical Information Exchange (EDDIE): Active Charter Schools Report.  </a:t>
            </a:r>
            <a:r>
              <a:rPr lang="en-US" sz="1800" dirty="0"/>
              <a:t>Retrieved from </a:t>
            </a:r>
            <a:r>
              <a:rPr lang="en-US" sz="1800" dirty="0">
                <a:hlinkClick r:id="rId6"/>
              </a:rPr>
              <a:t>http://apps.schools.nc.gov/ords/f?p=125:705:::NO:RP,705::&amp;cs=3y9snyOhbOgbwlfUo_vO5LsCfIcy5d2LOstWvKqK4q7TjCjgWb_TU-MknfAUBBFiGJzvgz9D_gSu4lJshZsS44w</a:t>
            </a:r>
            <a:r>
              <a:rPr lang="en-US" sz="1800" dirty="0"/>
              <a:t> </a:t>
            </a:r>
          </a:p>
        </p:txBody>
      </p:sp>
      <p:pic>
        <p:nvPicPr>
          <p:cNvPr id="7" name="Picture 6">
            <a:hlinkClick r:id="rId7"/>
            <a:extLst>
              <a:ext uri="{FF2B5EF4-FFF2-40B4-BE49-F238E27FC236}">
                <a16:creationId xmlns:a16="http://schemas.microsoft.com/office/drawing/2014/main" id="{345E4F52-B100-4818-833A-86996CDB92F7}"/>
              </a:ext>
            </a:extLst>
          </p:cNvPr>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3027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 wall&#10;&#10;Description automatically generated">
            <a:extLst>
              <a:ext uri="{FF2B5EF4-FFF2-40B4-BE49-F238E27FC236}">
                <a16:creationId xmlns:a16="http://schemas.microsoft.com/office/drawing/2014/main" id="{0D01BD80-F410-4A57-AD00-8C9E3D9B774B}"/>
              </a:ext>
            </a:extLst>
          </p:cNvPr>
          <p:cNvPicPr>
            <a:picLocks noChangeAspect="1"/>
          </p:cNvPicPr>
          <p:nvPr/>
        </p:nvPicPr>
        <p:blipFill rotWithShape="1">
          <a:blip r:embed="rId2">
            <a:lum bright="70000" contrast="-70000"/>
            <a:alphaModFix amt="70000"/>
            <a:extLst>
              <a:ext uri="{28A0092B-C50C-407E-A947-70E740481C1C}">
                <a14:useLocalDpi xmlns:a14="http://schemas.microsoft.com/office/drawing/2010/main" val="0"/>
              </a:ext>
            </a:extLst>
          </a:blip>
          <a:srcRect t="18992" b="1221"/>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617621" y="365125"/>
            <a:ext cx="10924674" cy="1325563"/>
          </a:xfrm>
        </p:spPr>
        <p:txBody>
          <a:bodyPr>
            <a:normAutofit/>
          </a:bodyPr>
          <a:lstStyle/>
          <a:p>
            <a:pPr algn="ctr"/>
            <a:r>
              <a:rPr lang="en-US" sz="5400" b="1" dirty="0"/>
              <a:t>For More Information</a:t>
            </a:r>
            <a:endParaRPr lang="en-US" sz="6600" b="1" dirty="0"/>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743617"/>
          </a:xfrm>
        </p:spPr>
        <p:txBody>
          <a:bodyPr>
            <a:normAutofit/>
          </a:bodyPr>
          <a:lstStyle/>
          <a:p>
            <a:pPr marL="0" indent="0">
              <a:lnSpc>
                <a:spcPct val="100000"/>
              </a:lnSpc>
              <a:spcBef>
                <a:spcPts val="0"/>
              </a:spcBef>
              <a:buNone/>
            </a:pPr>
            <a:endParaRPr lang="en-US" dirty="0"/>
          </a:p>
          <a:p>
            <a:pPr marL="0" indent="0">
              <a:lnSpc>
                <a:spcPct val="100000"/>
              </a:lnSpc>
              <a:spcBef>
                <a:spcPts val="0"/>
              </a:spcBef>
              <a:buNone/>
            </a:pPr>
            <a:r>
              <a:rPr lang="en-US" b="1" dirty="0"/>
              <a:t>Rhonda Dillingham</a:t>
            </a:r>
          </a:p>
          <a:p>
            <a:pPr marL="0" indent="0">
              <a:lnSpc>
                <a:spcPct val="100000"/>
              </a:lnSpc>
              <a:spcBef>
                <a:spcPts val="0"/>
              </a:spcBef>
              <a:buNone/>
            </a:pPr>
            <a:r>
              <a:rPr lang="en-US" dirty="0"/>
              <a:t>Executive Director</a:t>
            </a:r>
          </a:p>
          <a:p>
            <a:pPr marL="0" indent="0">
              <a:lnSpc>
                <a:spcPct val="100000"/>
              </a:lnSpc>
              <a:spcBef>
                <a:spcPts val="0"/>
              </a:spcBef>
              <a:buNone/>
            </a:pPr>
            <a:r>
              <a:rPr lang="en-US" dirty="0"/>
              <a:t>NC Association for Public Charter Schools</a:t>
            </a:r>
          </a:p>
          <a:p>
            <a:pPr marL="0" indent="0">
              <a:lnSpc>
                <a:spcPct val="100000"/>
              </a:lnSpc>
              <a:spcBef>
                <a:spcPts val="0"/>
              </a:spcBef>
              <a:buNone/>
            </a:pPr>
            <a:r>
              <a:rPr lang="en-US" dirty="0"/>
              <a:t>(336) 669-9996</a:t>
            </a:r>
          </a:p>
          <a:p>
            <a:pPr marL="0" indent="0">
              <a:lnSpc>
                <a:spcPct val="100000"/>
              </a:lnSpc>
              <a:spcBef>
                <a:spcPts val="0"/>
              </a:spcBef>
              <a:buNone/>
            </a:pPr>
            <a:r>
              <a:rPr lang="en-US" dirty="0">
                <a:hlinkClick r:id="rId3"/>
              </a:rPr>
              <a:t>rhonda@ncpubliccharters.org</a:t>
            </a:r>
            <a:r>
              <a:rPr lang="en-US" dirty="0"/>
              <a:t> </a:t>
            </a:r>
          </a:p>
        </p:txBody>
      </p:sp>
      <p:pic>
        <p:nvPicPr>
          <p:cNvPr id="7" name="Picture 6">
            <a:hlinkClick r:id="rId4"/>
            <a:extLst>
              <a:ext uri="{FF2B5EF4-FFF2-40B4-BE49-F238E27FC236}">
                <a16:creationId xmlns:a16="http://schemas.microsoft.com/office/drawing/2014/main" id="{345E4F52-B100-4818-833A-86996CDB92F7}"/>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86601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house with a fence&#10;&#10;Description generated with very high confidence">
            <a:extLst>
              <a:ext uri="{FF2B5EF4-FFF2-40B4-BE49-F238E27FC236}">
                <a16:creationId xmlns:a16="http://schemas.microsoft.com/office/drawing/2014/main" id="{378BCD19-5537-479D-BAA7-128C5F4E91B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rightnessContrast bright="-40000" contrast="-20000"/>
                    </a14:imgEffect>
                  </a14:imgLayer>
                </a14:imgProps>
              </a:ext>
            </a:extLst>
          </a:blip>
          <a:srcRect l="904" t="25806" r="-146" b="4782"/>
          <a:stretch/>
        </p:blipFill>
        <p:spPr>
          <a:xfrm>
            <a:off x="11522" y="-6435"/>
            <a:ext cx="12268188" cy="6864435"/>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What is a charter school?</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351338"/>
          </a:xfrm>
        </p:spPr>
        <p:txBody>
          <a:bodyPr/>
          <a:lstStyle/>
          <a:p>
            <a:pPr marL="0" indent="0">
              <a:lnSpc>
                <a:spcPct val="150000"/>
              </a:lnSpc>
              <a:buNone/>
            </a:pPr>
            <a:r>
              <a:rPr lang="en-US" dirty="0"/>
              <a:t>Authorized by the State Board of Education, charter schools are tuition-free </a:t>
            </a:r>
            <a:r>
              <a:rPr lang="en-US" b="1" dirty="0"/>
              <a:t>public</a:t>
            </a:r>
            <a:r>
              <a:rPr lang="en-US" dirty="0"/>
              <a:t> schools of choice that are operated by independent non-profit boards of directors.  Because of this level of autonomy, charter schools have more flexibility in their curricula and operations.  However, they are still required to meet state testing standards because they are publicly funded.</a:t>
            </a:r>
          </a:p>
          <a:p>
            <a:endParaRPr lang="en-US" dirty="0"/>
          </a:p>
          <a:p>
            <a:endParaRPr lang="en-US" dirty="0"/>
          </a:p>
        </p:txBody>
      </p:sp>
      <p:pic>
        <p:nvPicPr>
          <p:cNvPr id="22" name="Picture 21">
            <a:hlinkClick r:id="rId4"/>
            <a:extLst>
              <a:ext uri="{FF2B5EF4-FFF2-40B4-BE49-F238E27FC236}">
                <a16:creationId xmlns:a16="http://schemas.microsoft.com/office/drawing/2014/main" id="{5F3EC241-C5C6-4852-A089-C42362B1C3D0}"/>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90424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house with a fence&#10;&#10;Description generated with very high confidence">
            <a:extLst>
              <a:ext uri="{FF2B5EF4-FFF2-40B4-BE49-F238E27FC236}">
                <a16:creationId xmlns:a16="http://schemas.microsoft.com/office/drawing/2014/main" id="{378BCD19-5537-479D-BAA7-128C5F4E91B0}"/>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brightnessContrast bright="-40000" contrast="-20000"/>
                    </a14:imgEffect>
                  </a14:imgLayer>
                </a14:imgProps>
              </a:ext>
            </a:extLst>
          </a:blip>
          <a:srcRect l="904" t="25806" r="-146" b="4782"/>
          <a:stretch/>
        </p:blipFill>
        <p:spPr>
          <a:xfrm>
            <a:off x="11522" y="-6435"/>
            <a:ext cx="12268188" cy="6864435"/>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NC Charter School Quick Figures</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351338"/>
          </a:xfrm>
        </p:spPr>
        <p:txBody>
          <a:bodyPr/>
          <a:lstStyle/>
          <a:p>
            <a:pPr>
              <a:lnSpc>
                <a:spcPct val="100000"/>
              </a:lnSpc>
              <a:spcAft>
                <a:spcPts val="600"/>
              </a:spcAft>
            </a:pPr>
            <a:r>
              <a:rPr lang="en-US" dirty="0"/>
              <a:t>Number of charter schools = </a:t>
            </a:r>
            <a:r>
              <a:rPr lang="en-US" b="1" dirty="0"/>
              <a:t>201</a:t>
            </a:r>
            <a:r>
              <a:rPr lang="en-US" dirty="0"/>
              <a:t> (2020-2021 school year)</a:t>
            </a:r>
          </a:p>
          <a:p>
            <a:pPr>
              <a:lnSpc>
                <a:spcPct val="100000"/>
              </a:lnSpc>
              <a:spcAft>
                <a:spcPts val="600"/>
              </a:spcAft>
            </a:pPr>
            <a:r>
              <a:rPr lang="en-US" dirty="0"/>
              <a:t>Number of students served = </a:t>
            </a:r>
            <a:r>
              <a:rPr lang="en-US" b="1" dirty="0"/>
              <a:t>120,056</a:t>
            </a:r>
            <a:r>
              <a:rPr lang="en-US" dirty="0"/>
              <a:t> (2019-2020 school year)</a:t>
            </a:r>
          </a:p>
          <a:p>
            <a:pPr>
              <a:lnSpc>
                <a:spcPct val="100000"/>
              </a:lnSpc>
              <a:spcAft>
                <a:spcPts val="600"/>
              </a:spcAft>
            </a:pPr>
            <a:r>
              <a:rPr lang="en-US" dirty="0"/>
              <a:t>Total number of NC public school students = </a:t>
            </a:r>
            <a:r>
              <a:rPr lang="en-US" b="1" dirty="0"/>
              <a:t>1,555,384 </a:t>
            </a:r>
            <a:r>
              <a:rPr lang="en-US" dirty="0"/>
              <a:t>(2019-2020 school year)</a:t>
            </a:r>
          </a:p>
          <a:p>
            <a:pPr>
              <a:lnSpc>
                <a:spcPct val="100000"/>
              </a:lnSpc>
              <a:spcAft>
                <a:spcPts val="600"/>
              </a:spcAft>
            </a:pPr>
            <a:r>
              <a:rPr lang="en-US" dirty="0"/>
              <a:t>Percent of students served = </a:t>
            </a:r>
            <a:r>
              <a:rPr lang="en-US" b="1" dirty="0"/>
              <a:t>7.7%</a:t>
            </a:r>
          </a:p>
          <a:p>
            <a:pPr>
              <a:lnSpc>
                <a:spcPct val="100000"/>
              </a:lnSpc>
              <a:spcAft>
                <a:spcPts val="600"/>
              </a:spcAft>
            </a:pPr>
            <a:r>
              <a:rPr lang="en-US" dirty="0"/>
              <a:t>Number of teachers = </a:t>
            </a:r>
            <a:r>
              <a:rPr lang="en-US" b="1" dirty="0"/>
              <a:t>over 6,500</a:t>
            </a:r>
          </a:p>
          <a:p>
            <a:endParaRPr lang="en-US" dirty="0"/>
          </a:p>
        </p:txBody>
      </p:sp>
      <p:pic>
        <p:nvPicPr>
          <p:cNvPr id="22" name="Picture 21">
            <a:hlinkClick r:id="rId4"/>
            <a:extLst>
              <a:ext uri="{FF2B5EF4-FFF2-40B4-BE49-F238E27FC236}">
                <a16:creationId xmlns:a16="http://schemas.microsoft.com/office/drawing/2014/main" id="{5F3EC241-C5C6-4852-A089-C42362B1C3D0}"/>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6722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white building&#10;&#10;Description generated with very high confidence">
            <a:extLst>
              <a:ext uri="{FF2B5EF4-FFF2-40B4-BE49-F238E27FC236}">
                <a16:creationId xmlns:a16="http://schemas.microsoft.com/office/drawing/2014/main" id="{1A2AA5E1-1417-4407-B254-5B01095535A3}"/>
              </a:ext>
            </a:extLst>
          </p:cNvPr>
          <p:cNvPicPr>
            <a:picLocks noChangeAspect="1"/>
          </p:cNvPicPr>
          <p:nvPr/>
        </p:nvPicPr>
        <p:blipFill>
          <a:blip r:embed="rId2">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3">
                    <a14:imgEffect>
                      <a14:colorTemperature colorTemp="5900"/>
                    </a14:imgEffect>
                    <a14:imgEffect>
                      <a14:saturation sat="200000"/>
                    </a14:imgEffect>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90542" y="8021"/>
            <a:ext cx="12282542" cy="686456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Timeline</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690688"/>
            <a:ext cx="10515600" cy="4351338"/>
          </a:xfrm>
        </p:spPr>
        <p:txBody>
          <a:bodyPr>
            <a:normAutofit/>
          </a:bodyPr>
          <a:lstStyle/>
          <a:p>
            <a:pPr marL="0" indent="0">
              <a:lnSpc>
                <a:spcPct val="110000"/>
              </a:lnSpc>
              <a:spcAft>
                <a:spcPts val="1200"/>
              </a:spcAft>
              <a:buNone/>
            </a:pPr>
            <a:r>
              <a:rPr lang="en-US" b="1" dirty="0"/>
              <a:t>1996</a:t>
            </a:r>
            <a:r>
              <a:rPr lang="en-US" dirty="0"/>
              <a:t> – House Bill 955 passes authorizing the creation and funding of up to 100 charter schools statewide.</a:t>
            </a:r>
          </a:p>
          <a:p>
            <a:pPr marL="0" indent="0">
              <a:lnSpc>
                <a:spcPct val="110000"/>
              </a:lnSpc>
              <a:spcAft>
                <a:spcPts val="1200"/>
              </a:spcAft>
              <a:buNone/>
            </a:pPr>
            <a:r>
              <a:rPr lang="en-US" b="1" dirty="0"/>
              <a:t>2011</a:t>
            </a:r>
            <a:r>
              <a:rPr lang="en-US" dirty="0"/>
              <a:t> – Senate Bill 8 passes removing the 100-charter-school cap.</a:t>
            </a:r>
          </a:p>
          <a:p>
            <a:pPr marL="0" indent="0">
              <a:lnSpc>
                <a:spcPct val="110000"/>
              </a:lnSpc>
              <a:spcAft>
                <a:spcPts val="1200"/>
              </a:spcAft>
              <a:buNone/>
            </a:pPr>
            <a:r>
              <a:rPr lang="en-US" b="1" dirty="0"/>
              <a:t>2012</a:t>
            </a:r>
            <a:r>
              <a:rPr lang="en-US" dirty="0"/>
              <a:t> – The NC Assoc. for Public Charter Schools is founded.</a:t>
            </a:r>
          </a:p>
          <a:p>
            <a:pPr marL="0" indent="0">
              <a:lnSpc>
                <a:spcPct val="110000"/>
              </a:lnSpc>
              <a:spcAft>
                <a:spcPts val="1200"/>
              </a:spcAft>
              <a:buNone/>
            </a:pPr>
            <a:r>
              <a:rPr lang="en-US" b="1" dirty="0"/>
              <a:t>2018</a:t>
            </a:r>
            <a:r>
              <a:rPr lang="en-US" dirty="0"/>
              <a:t> – NC reaches educating 100,000 students in charter schools.</a:t>
            </a:r>
          </a:p>
          <a:p>
            <a:pPr marL="0" indent="0">
              <a:lnSpc>
                <a:spcPct val="110000"/>
              </a:lnSpc>
              <a:buNone/>
            </a:pPr>
            <a:r>
              <a:rPr lang="en-US" b="1" dirty="0"/>
              <a:t>2020</a:t>
            </a:r>
            <a:r>
              <a:rPr lang="en-US" dirty="0"/>
              <a:t> – NC reaches more than 200 charter schools in operation.</a:t>
            </a:r>
          </a:p>
          <a:p>
            <a:pPr>
              <a:lnSpc>
                <a:spcPct val="110000"/>
              </a:lnSpc>
            </a:pPr>
            <a:endParaRPr lang="en-US" dirty="0"/>
          </a:p>
          <a:p>
            <a:pPr>
              <a:lnSpc>
                <a:spcPct val="110000"/>
              </a:lnSpc>
            </a:pPr>
            <a:endParaRPr lang="en-US" dirty="0"/>
          </a:p>
        </p:txBody>
      </p:sp>
      <p:pic>
        <p:nvPicPr>
          <p:cNvPr id="8" name="Picture 7">
            <a:hlinkClick r:id="rId4"/>
            <a:extLst>
              <a:ext uri="{FF2B5EF4-FFF2-40B4-BE49-F238E27FC236}">
                <a16:creationId xmlns:a16="http://schemas.microsoft.com/office/drawing/2014/main" id="{D8BB6762-1126-4902-9621-478FBC54788D}"/>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8506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8A0A033C-5FE7-426C-A94A-1E3E234393B6}"/>
              </a:ext>
            </a:extLst>
          </p:cNvPr>
          <p:cNvPicPr>
            <a:picLocks noChangeAspect="1"/>
          </p:cNvPicPr>
          <p:nvPr/>
        </p:nvPicPr>
        <p:blipFill rotWithShape="1">
          <a:blip r:embed="rId2">
            <a:lum bright="70000" contrast="-70000"/>
            <a:alphaModFix amt="70000"/>
            <a:extLst>
              <a:ext uri="{28A0092B-C50C-407E-A947-70E740481C1C}">
                <a14:useLocalDpi xmlns:a14="http://schemas.microsoft.com/office/drawing/2010/main" val="0"/>
              </a:ext>
            </a:extLst>
          </a:blip>
          <a:srcRect t="7563" b="2075"/>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Charter School Myths</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690688"/>
            <a:ext cx="10515600" cy="4960186"/>
          </a:xfrm>
        </p:spPr>
        <p:txBody>
          <a:bodyPr>
            <a:normAutofit/>
          </a:bodyPr>
          <a:lstStyle/>
          <a:p>
            <a:pPr marL="0" indent="0">
              <a:lnSpc>
                <a:spcPct val="100000"/>
              </a:lnSpc>
              <a:spcBef>
                <a:spcPts val="600"/>
              </a:spcBef>
              <a:spcAft>
                <a:spcPts val="1200"/>
              </a:spcAft>
              <a:buNone/>
            </a:pPr>
            <a:r>
              <a:rPr lang="en-US" b="1" dirty="0"/>
              <a:t>Myth 1: “Charter schools are unaccountable, private schools that take money away from district schools.”</a:t>
            </a:r>
          </a:p>
          <a:p>
            <a:pPr marL="0" indent="0">
              <a:lnSpc>
                <a:spcPct val="100000"/>
              </a:lnSpc>
              <a:spcBef>
                <a:spcPts val="600"/>
              </a:spcBef>
              <a:spcAft>
                <a:spcPts val="600"/>
              </a:spcAft>
              <a:buNone/>
            </a:pPr>
            <a:r>
              <a:rPr lang="en-US" u="sng" dirty="0"/>
              <a:t>Truth</a:t>
            </a:r>
            <a:r>
              <a:rPr lang="en-US" dirty="0"/>
              <a:t>: Charter schools are 100% accountable to the State Board of Education.  Charter schools that don’t perform academically face the most serious consequence: closure.</a:t>
            </a:r>
          </a:p>
          <a:p>
            <a:pPr marL="0" indent="0">
              <a:lnSpc>
                <a:spcPct val="100000"/>
              </a:lnSpc>
              <a:spcBef>
                <a:spcPts val="600"/>
              </a:spcBef>
              <a:spcAft>
                <a:spcPts val="600"/>
              </a:spcAft>
              <a:buNone/>
            </a:pPr>
            <a:r>
              <a:rPr lang="en-US" dirty="0"/>
              <a:t>Charter school students are typically funded at $0.73/dollar compared to district school students.  Charter schools receive no capital funding for facilities.</a:t>
            </a:r>
          </a:p>
        </p:txBody>
      </p:sp>
      <p:pic>
        <p:nvPicPr>
          <p:cNvPr id="9" name="Picture 8">
            <a:hlinkClick r:id="rId3"/>
            <a:extLst>
              <a:ext uri="{FF2B5EF4-FFF2-40B4-BE49-F238E27FC236}">
                <a16:creationId xmlns:a16="http://schemas.microsoft.com/office/drawing/2014/main" id="{F2CF0328-F8B6-49EC-824F-B7AA24AE8AEC}"/>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92892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0A97F6D6-BE49-444E-B381-D9421D7B2744}"/>
              </a:ext>
            </a:extLst>
          </p:cNvPr>
          <p:cNvPicPr>
            <a:picLocks noChangeAspect="1"/>
          </p:cNvPicPr>
          <p:nvPr/>
        </p:nvPicPr>
        <p:blipFill rotWithShape="1">
          <a:blip r:embed="rId2">
            <a:lum bright="70000" contrast="-70000"/>
            <a:alphaModFix amt="70000"/>
            <a:extLst>
              <a:ext uri="{28A0092B-C50C-407E-A947-70E740481C1C}">
                <a14:useLocalDpi xmlns:a14="http://schemas.microsoft.com/office/drawing/2010/main" val="0"/>
              </a:ext>
            </a:extLst>
          </a:blip>
          <a:srcRect t="7563" b="2075"/>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Charter School Myths</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351338"/>
          </a:xfrm>
        </p:spPr>
        <p:txBody>
          <a:bodyPr>
            <a:normAutofit/>
          </a:bodyPr>
          <a:lstStyle/>
          <a:p>
            <a:pPr marL="0" indent="0">
              <a:lnSpc>
                <a:spcPct val="100000"/>
              </a:lnSpc>
              <a:spcBef>
                <a:spcPts val="600"/>
              </a:spcBef>
              <a:spcAft>
                <a:spcPts val="1200"/>
              </a:spcAft>
              <a:buNone/>
            </a:pPr>
            <a:r>
              <a:rPr lang="en-US" b="1" dirty="0"/>
              <a:t>Myth 2: “Charter schools don’t serve a diverse population of students.  They get to hand pick their students to populate their schools.”</a:t>
            </a:r>
          </a:p>
          <a:p>
            <a:pPr marL="0" indent="0">
              <a:lnSpc>
                <a:spcPct val="100000"/>
              </a:lnSpc>
              <a:spcBef>
                <a:spcPts val="600"/>
              </a:spcBef>
              <a:spcAft>
                <a:spcPts val="600"/>
              </a:spcAft>
              <a:buNone/>
            </a:pPr>
            <a:r>
              <a:rPr lang="en-US" u="sng" dirty="0"/>
              <a:t>Truth</a:t>
            </a:r>
            <a:r>
              <a:rPr lang="en-US" dirty="0"/>
              <a:t>: Charter schools operate on a lottery system that does not discriminate based on race, wealth, religion, gender, or any other reason.  While Hispanic students attend charter school less frequently in NC, charter schools educate a greater percentage of Black, Asian, and Pacific Islander students by percentage.</a:t>
            </a:r>
          </a:p>
        </p:txBody>
      </p:sp>
      <p:pic>
        <p:nvPicPr>
          <p:cNvPr id="9" name="Picture 8">
            <a:hlinkClick r:id="rId3"/>
            <a:extLst>
              <a:ext uri="{FF2B5EF4-FFF2-40B4-BE49-F238E27FC236}">
                <a16:creationId xmlns:a16="http://schemas.microsoft.com/office/drawing/2014/main" id="{B27C9555-ADFC-4B1D-B79D-1CDBDF69A797}"/>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2517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7CE3153F-3796-4B16-9A5A-B0E28B89B957}"/>
              </a:ext>
            </a:extLst>
          </p:cNvPr>
          <p:cNvPicPr>
            <a:picLocks noChangeAspect="1"/>
          </p:cNvPicPr>
          <p:nvPr/>
        </p:nvPicPr>
        <p:blipFill rotWithShape="1">
          <a:blip r:embed="rId2">
            <a:lum bright="70000" contrast="-70000"/>
            <a:alphaModFix amt="70000"/>
            <a:extLst>
              <a:ext uri="{28A0092B-C50C-407E-A947-70E740481C1C}">
                <a14:useLocalDpi xmlns:a14="http://schemas.microsoft.com/office/drawing/2010/main" val="0"/>
              </a:ext>
            </a:extLst>
          </a:blip>
          <a:srcRect t="7563" b="2075"/>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Charter School Myths</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584993"/>
            <a:ext cx="10515600" cy="4667250"/>
          </a:xfrm>
        </p:spPr>
        <p:txBody>
          <a:bodyPr>
            <a:normAutofit/>
          </a:bodyPr>
          <a:lstStyle/>
          <a:p>
            <a:pPr marL="0" indent="0">
              <a:lnSpc>
                <a:spcPct val="100000"/>
              </a:lnSpc>
              <a:spcBef>
                <a:spcPts val="600"/>
              </a:spcBef>
              <a:spcAft>
                <a:spcPts val="1200"/>
              </a:spcAft>
              <a:buNone/>
            </a:pPr>
            <a:r>
              <a:rPr lang="en-US" b="1" dirty="0"/>
              <a:t>Myth 3: “Charter schools exclude economically disadvantaged students by not providing transportation or food.”</a:t>
            </a:r>
          </a:p>
          <a:p>
            <a:pPr marL="0" indent="0">
              <a:lnSpc>
                <a:spcPct val="100000"/>
              </a:lnSpc>
              <a:spcBef>
                <a:spcPts val="600"/>
              </a:spcBef>
              <a:spcAft>
                <a:spcPts val="600"/>
              </a:spcAft>
              <a:buNone/>
            </a:pPr>
            <a:r>
              <a:rPr lang="en-US" u="sng" dirty="0"/>
              <a:t>Truth</a:t>
            </a:r>
            <a:r>
              <a:rPr lang="en-US" dirty="0"/>
              <a:t>: There are a number of charter schools that provide transportation and food without receiving any funding to do so.  While they are not required to participate in the Federal Free Lunch Program or provide buses, they must provide an explanation to the SBE if they choose not to offer meals or transportation before they are allowed to open. Most charter schools do not enroll students from a single city or county. In fact, most of them enroll students from multiple LEAs, for some as many as ten!</a:t>
            </a:r>
          </a:p>
        </p:txBody>
      </p:sp>
      <p:pic>
        <p:nvPicPr>
          <p:cNvPr id="8" name="Picture 7">
            <a:hlinkClick r:id="rId3"/>
            <a:extLst>
              <a:ext uri="{FF2B5EF4-FFF2-40B4-BE49-F238E27FC236}">
                <a16:creationId xmlns:a16="http://schemas.microsoft.com/office/drawing/2014/main" id="{AC3014A7-0957-4875-B1F6-00D96BDDCA23}"/>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5279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E6386673-92D7-4F3D-A9E5-EEB0DBD131AF}"/>
              </a:ext>
            </a:extLst>
          </p:cNvPr>
          <p:cNvPicPr>
            <a:picLocks noChangeAspect="1"/>
          </p:cNvPicPr>
          <p:nvPr/>
        </p:nvPicPr>
        <p:blipFill rotWithShape="1">
          <a:blip r:embed="rId2">
            <a:lum bright="70000" contrast="-70000"/>
            <a:alphaModFix amt="70000"/>
            <a:extLst>
              <a:ext uri="{28A0092B-C50C-407E-A947-70E740481C1C}">
                <a14:useLocalDpi xmlns:a14="http://schemas.microsoft.com/office/drawing/2010/main" val="0"/>
              </a:ext>
            </a:extLst>
          </a:blip>
          <a:srcRect t="7563" b="2075"/>
          <a:stretch/>
        </p:blipFill>
        <p:spPr>
          <a:xfrm>
            <a:off x="20" y="10"/>
            <a:ext cx="12191980" cy="6857990"/>
          </a:xfrm>
          <a:prstGeom prst="rect">
            <a:avLst/>
          </a:prstGeom>
        </p:spPr>
      </p:pic>
      <p:sp>
        <p:nvSpPr>
          <p:cNvPr id="6" name="Title 1">
            <a:extLst>
              <a:ext uri="{FF2B5EF4-FFF2-40B4-BE49-F238E27FC236}">
                <a16:creationId xmlns:a16="http://schemas.microsoft.com/office/drawing/2014/main" id="{2FCAA54E-70D8-45A8-87E5-CA554446908B}"/>
              </a:ext>
            </a:extLst>
          </p:cNvPr>
          <p:cNvSpPr>
            <a:spLocks noGrp="1"/>
          </p:cNvSpPr>
          <p:nvPr>
            <p:ph type="title"/>
          </p:nvPr>
        </p:nvSpPr>
        <p:spPr>
          <a:xfrm>
            <a:off x="838200" y="365125"/>
            <a:ext cx="10515600" cy="1325563"/>
          </a:xfrm>
        </p:spPr>
        <p:txBody>
          <a:bodyPr/>
          <a:lstStyle/>
          <a:p>
            <a:r>
              <a:rPr lang="en-US" b="1" dirty="0"/>
              <a:t>Charter School Myths</a:t>
            </a:r>
          </a:p>
        </p:txBody>
      </p:sp>
      <p:sp>
        <p:nvSpPr>
          <p:cNvPr id="18" name="Content Placeholder 17">
            <a:extLst>
              <a:ext uri="{FF2B5EF4-FFF2-40B4-BE49-F238E27FC236}">
                <a16:creationId xmlns:a16="http://schemas.microsoft.com/office/drawing/2014/main" id="{50A8AB31-C12A-4963-8B4A-78F049D4AA50}"/>
              </a:ext>
            </a:extLst>
          </p:cNvPr>
          <p:cNvSpPr>
            <a:spLocks noGrp="1"/>
          </p:cNvSpPr>
          <p:nvPr>
            <p:ph idx="1"/>
          </p:nvPr>
        </p:nvSpPr>
        <p:spPr>
          <a:xfrm>
            <a:off x="838200" y="1825625"/>
            <a:ext cx="10515600" cy="4351338"/>
          </a:xfrm>
        </p:spPr>
        <p:txBody>
          <a:bodyPr>
            <a:normAutofit/>
          </a:bodyPr>
          <a:lstStyle/>
          <a:p>
            <a:pPr marL="0" indent="0">
              <a:lnSpc>
                <a:spcPct val="100000"/>
              </a:lnSpc>
              <a:spcBef>
                <a:spcPts val="600"/>
              </a:spcBef>
              <a:spcAft>
                <a:spcPts val="1200"/>
              </a:spcAft>
              <a:buNone/>
            </a:pPr>
            <a:r>
              <a:rPr lang="en-US" b="1" dirty="0"/>
              <a:t>Myth 4: “Charter schools have lower academic performance than district schools.”</a:t>
            </a:r>
          </a:p>
          <a:p>
            <a:pPr marL="0" indent="0">
              <a:lnSpc>
                <a:spcPct val="100000"/>
              </a:lnSpc>
              <a:spcBef>
                <a:spcPts val="600"/>
              </a:spcBef>
              <a:spcAft>
                <a:spcPts val="600"/>
              </a:spcAft>
              <a:buNone/>
            </a:pPr>
            <a:r>
              <a:rPr lang="en-US" u="sng" dirty="0"/>
              <a:t>Truth</a:t>
            </a:r>
            <a:r>
              <a:rPr lang="en-US" dirty="0"/>
              <a:t>: Charter schools academically outperform district schools.  Traditional NC public schools have an average academic proficiency score of 56.1% while NC charter schools have a proficiency score of 66.7%.</a:t>
            </a:r>
          </a:p>
        </p:txBody>
      </p:sp>
      <p:pic>
        <p:nvPicPr>
          <p:cNvPr id="8" name="Picture 7">
            <a:hlinkClick r:id="rId3"/>
            <a:extLst>
              <a:ext uri="{FF2B5EF4-FFF2-40B4-BE49-F238E27FC236}">
                <a16:creationId xmlns:a16="http://schemas.microsoft.com/office/drawing/2014/main" id="{02EFCE76-4D52-432C-A50B-2150E6381551}"/>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9465" y="5662509"/>
            <a:ext cx="3377945" cy="10296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4595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88675</TotalTime>
  <Words>1883</Words>
  <Application>Microsoft Macintosh PowerPoint</Application>
  <PresentationFormat>Widescreen</PresentationFormat>
  <Paragraphs>118</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NC Charter School Overview</vt:lpstr>
      <vt:lpstr>  NCAPCS Mission </vt:lpstr>
      <vt:lpstr>What is a charter school?</vt:lpstr>
      <vt:lpstr>NC Charter School Quick Figures</vt:lpstr>
      <vt:lpstr>Timeline</vt:lpstr>
      <vt:lpstr>Charter School Myths</vt:lpstr>
      <vt:lpstr>Charter School Myths</vt:lpstr>
      <vt:lpstr>Charter School Myths</vt:lpstr>
      <vt:lpstr>Charter School Myths</vt:lpstr>
      <vt:lpstr>Who oversees the NC charter school sector?</vt:lpstr>
      <vt:lpstr>How are students enrolled into a charter school?</vt:lpstr>
      <vt:lpstr>How are charter schools funded? </vt:lpstr>
      <vt:lpstr>How are new charter schools created?</vt:lpstr>
      <vt:lpstr>What flexibility do charters have that traditional schools do not?</vt:lpstr>
      <vt:lpstr>Do charter schools receive funding for EC students?</vt:lpstr>
      <vt:lpstr>  Do charter schools “take” funding from traditional schools? </vt:lpstr>
      <vt:lpstr>  How are charter schools accountable for taxpayer dollars?  </vt:lpstr>
      <vt:lpstr>What does the NC Association for Public Charter Schools do?</vt:lpstr>
      <vt:lpstr>Advocacy</vt:lpstr>
      <vt:lpstr>Education </vt:lpstr>
      <vt:lpstr>  Support </vt:lpstr>
      <vt:lpstr>NC Association for Public Charter Schools Membership</vt:lpstr>
      <vt:lpstr>References</vt:lpstr>
      <vt:lpstr>For More Information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Charter School Overview</dc:title>
  <dc:creator>Joshua Hoke</dc:creator>
  <cp:lastModifiedBy>Microsoft Office User</cp:lastModifiedBy>
  <cp:revision>68</cp:revision>
  <dcterms:created xsi:type="dcterms:W3CDTF">2019-08-09T14:16:31Z</dcterms:created>
  <dcterms:modified xsi:type="dcterms:W3CDTF">2020-09-17T16:44:20Z</dcterms:modified>
</cp:coreProperties>
</file>